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9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0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1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2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43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44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45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0"/>
  </p:notesMasterIdLst>
  <p:sldIdLst>
    <p:sldId id="256" r:id="rId5"/>
    <p:sldId id="283" r:id="rId6"/>
    <p:sldId id="273" r:id="rId7"/>
    <p:sldId id="333" r:id="rId8"/>
    <p:sldId id="334" r:id="rId9"/>
    <p:sldId id="335" r:id="rId10"/>
    <p:sldId id="336" r:id="rId11"/>
    <p:sldId id="292" r:id="rId12"/>
    <p:sldId id="337" r:id="rId13"/>
    <p:sldId id="285" r:id="rId14"/>
    <p:sldId id="338" r:id="rId15"/>
    <p:sldId id="319" r:id="rId16"/>
    <p:sldId id="339" r:id="rId17"/>
    <p:sldId id="322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7" r:id="rId26"/>
    <p:sldId id="348" r:id="rId27"/>
    <p:sldId id="349" r:id="rId28"/>
    <p:sldId id="350" r:id="rId29"/>
    <p:sldId id="351" r:id="rId30"/>
    <p:sldId id="352" r:id="rId31"/>
    <p:sldId id="353" r:id="rId32"/>
    <p:sldId id="354" r:id="rId33"/>
    <p:sldId id="355" r:id="rId34"/>
    <p:sldId id="356" r:id="rId35"/>
    <p:sldId id="357" r:id="rId36"/>
    <p:sldId id="358" r:id="rId37"/>
    <p:sldId id="359" r:id="rId38"/>
    <p:sldId id="360" r:id="rId39"/>
    <p:sldId id="361" r:id="rId40"/>
    <p:sldId id="362" r:id="rId41"/>
    <p:sldId id="363" r:id="rId42"/>
    <p:sldId id="364" r:id="rId43"/>
    <p:sldId id="365" r:id="rId44"/>
    <p:sldId id="366" r:id="rId45"/>
    <p:sldId id="367" r:id="rId46"/>
    <p:sldId id="323" r:id="rId47"/>
    <p:sldId id="325" r:id="rId48"/>
    <p:sldId id="329" r:id="rId49"/>
    <p:sldId id="326" r:id="rId50"/>
    <p:sldId id="327" r:id="rId51"/>
    <p:sldId id="328" r:id="rId52"/>
    <p:sldId id="330" r:id="rId53"/>
    <p:sldId id="324" r:id="rId54"/>
    <p:sldId id="331" r:id="rId55"/>
    <p:sldId id="332" r:id="rId56"/>
    <p:sldId id="321" r:id="rId57"/>
    <p:sldId id="320" r:id="rId58"/>
    <p:sldId id="282" r:id="rId59"/>
  </p:sldIdLst>
  <p:sldSz cx="9144000" cy="5143500" type="screen16x9"/>
  <p:notesSz cx="6858000" cy="9144000"/>
  <p:defaultTextStyle>
    <a:defPPr>
      <a:defRPr lang="es-ES_tradnl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7A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27"/>
  </p:normalViewPr>
  <p:slideViewPr>
    <p:cSldViewPr snapToGrid="0" snapToObjects="1">
      <p:cViewPr varScale="1">
        <p:scale>
          <a:sx n="150" d="100"/>
          <a:sy n="150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359E15-45E8-144F-805B-7CEC0A4F6708}" type="datetimeFigureOut">
              <a:rPr lang="es-ES_tradnl" smtClean="0"/>
              <a:t>22/05/2024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07780-ECE7-DA44-B925-F171838B6EAC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7060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65621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63588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50403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40578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82829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45503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10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643519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11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31346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12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53490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14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371061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15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8671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16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95151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17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260746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18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005905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19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085262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20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47397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21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647359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23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39079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24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257724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25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797799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26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174619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27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549305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28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867492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29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916008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30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869598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31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865901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32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829640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33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607026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34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331319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35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717688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36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622664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38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4453451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39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561598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40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147386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41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709842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43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163464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44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5338626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45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3973312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46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5765456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47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468891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48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5276814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49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106890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50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0485240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51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905612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52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3427476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07780-ECE7-DA44-B925-F171838B6EAC}" type="slidenum">
              <a:rPr lang="es-ES_tradnl" smtClean="0"/>
              <a:t>54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45081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04" userDrawn="1">
          <p15:clr>
            <a:srgbClr val="FBAE40"/>
          </p15:clr>
        </p15:guide>
        <p15:guide id="2" pos="1882" userDrawn="1">
          <p15:clr>
            <a:srgbClr val="FBAE40"/>
          </p15:clr>
        </p15:guide>
        <p15:guide id="3" pos="2018" userDrawn="1">
          <p15:clr>
            <a:srgbClr val="FBAE40"/>
          </p15:clr>
        </p15:guide>
        <p15:guide id="4" pos="3696" userDrawn="1">
          <p15:clr>
            <a:srgbClr val="FBAE40"/>
          </p15:clr>
        </p15:guide>
        <p15:guide id="5" pos="3878" userDrawn="1">
          <p15:clr>
            <a:srgbClr val="FBAE40"/>
          </p15:clr>
        </p15:guide>
        <p15:guide id="6" pos="551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7;p11"/>
          <p:cNvSpPr/>
          <p:nvPr userDrawn="1"/>
        </p:nvSpPr>
        <p:spPr>
          <a:xfrm>
            <a:off x="4572000" y="-1"/>
            <a:ext cx="4572000" cy="51435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1;p11"/>
          <p:cNvSpPr/>
          <p:nvPr userDrawn="1"/>
        </p:nvSpPr>
        <p:spPr>
          <a:xfrm>
            <a:off x="367900" y="505425"/>
            <a:ext cx="8049125" cy="4132625"/>
          </a:xfrm>
          <a:custGeom>
            <a:avLst/>
            <a:gdLst/>
            <a:ahLst/>
            <a:cxnLst/>
            <a:rect l="l" t="t" r="r" b="b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7;p11"/>
          <p:cNvSpPr/>
          <p:nvPr userDrawn="1"/>
        </p:nvSpPr>
        <p:spPr>
          <a:xfrm>
            <a:off x="2280749" y="-1"/>
            <a:ext cx="6863251" cy="51435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Rectángulo 11"/>
          <p:cNvSpPr/>
          <p:nvPr userDrawn="1"/>
        </p:nvSpPr>
        <p:spPr>
          <a:xfrm>
            <a:off x="358204" y="371792"/>
            <a:ext cx="540321" cy="5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 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837" userDrawn="1">
          <p15:clr>
            <a:srgbClr val="FBAE40"/>
          </p15:clr>
        </p15:guide>
        <p15:guide id="2" pos="5329" userDrawn="1">
          <p15:clr>
            <a:srgbClr val="FBAE40"/>
          </p15:clr>
        </p15:guide>
        <p15:guide id="3" pos="3470" userDrawn="1">
          <p15:clr>
            <a:srgbClr val="FBAE40"/>
          </p15:clr>
        </p15:guide>
        <p15:guide id="4" pos="3696" userDrawn="1">
          <p15:clr>
            <a:srgbClr val="FBAE40"/>
          </p15:clr>
        </p15:guide>
        <p15:guide id="5" orient="horz" pos="395" userDrawn="1">
          <p15:clr>
            <a:srgbClr val="FBAE40"/>
          </p15:clr>
        </p15:guide>
        <p15:guide id="6" orient="horz" pos="289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ING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 userDrawn="1"/>
        </p:nvSpPr>
        <p:spPr>
          <a:xfrm>
            <a:off x="358204" y="371792"/>
            <a:ext cx="540321" cy="5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 </a:t>
            </a: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58203" y="627535"/>
            <a:ext cx="7882425" cy="432048"/>
          </a:xfrm>
          <a:prstGeom prst="rect">
            <a:avLst/>
          </a:prstGeom>
        </p:spPr>
        <p:txBody>
          <a:bodyPr/>
          <a:lstStyle>
            <a:lvl1pPr algn="l">
              <a:defRPr lang="es-ES_tradnl" sz="2400" b="1" i="0" u="none" strike="noStrike" kern="1200" cap="none" dirty="0">
                <a:solidFill>
                  <a:schemeClr val="bg1"/>
                </a:solidFill>
                <a:latin typeface="Raleway" charset="0"/>
                <a:ea typeface="Verdana" panose="020B0604030504040204" pitchFamily="34" charset="0"/>
                <a:cs typeface="Verdana" panose="020B0604030504040204" pitchFamily="34" charset="0"/>
                <a:sym typeface="Nunito Sans"/>
              </a:defRPr>
            </a:lvl1pPr>
          </a:lstStyle>
          <a:p>
            <a:r>
              <a:rPr lang="es-ES_tradnl" dirty="0"/>
              <a:t>Clic para editar título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/>
          </p:nvPr>
        </p:nvSpPr>
        <p:spPr>
          <a:xfrm>
            <a:off x="971550" y="1492250"/>
            <a:ext cx="3384550" cy="3095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s-ES_tradnl" sz="1400" b="0" i="0" u="none" strike="noStrike" kern="1200" cap="none" baseline="0" dirty="0" smtClean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342900" indent="0">
              <a:buNone/>
              <a:defRPr lang="es-ES_tradnl" sz="1400" b="0" i="0" u="none" strike="noStrike" kern="1200" cap="none" baseline="0" dirty="0" smtClean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2pPr>
            <a:lvl3pPr marL="685800" indent="0">
              <a:buNone/>
              <a:defRPr lang="es-ES_tradnl" sz="1400" b="0" i="0" u="none" strike="noStrike" kern="1200" cap="none" baseline="0" dirty="0" smtClean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3pPr>
            <a:lvl4pPr marL="1028700" indent="0">
              <a:buNone/>
              <a:defRPr lang="es-ES_tradnl" sz="1400" b="0" i="0" u="none" strike="noStrike" kern="1200" cap="none" baseline="0" dirty="0" smtClean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4pPr>
            <a:lvl5pPr marL="1371600" indent="0">
              <a:buNone/>
              <a:defRPr lang="es-ES_tradnl" sz="1400" b="0" i="0" u="none" strike="noStrike" kern="1200" cap="none" baseline="0" dirty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sp>
        <p:nvSpPr>
          <p:cNvPr id="7" name="Marcador de texto 5"/>
          <p:cNvSpPr>
            <a:spLocks noGrp="1"/>
          </p:cNvSpPr>
          <p:nvPr>
            <p:ph type="body" sz="quarter" idx="11"/>
          </p:nvPr>
        </p:nvSpPr>
        <p:spPr>
          <a:xfrm>
            <a:off x="4856079" y="1492250"/>
            <a:ext cx="3384550" cy="3095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s-ES_tradnl" sz="1400" b="0" i="0" u="none" strike="noStrike" kern="1200" cap="none" baseline="0" dirty="0" smtClean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342900" indent="0">
              <a:buNone/>
              <a:defRPr lang="es-ES_tradnl" sz="1400" b="0" i="0" u="none" strike="noStrike" kern="1200" cap="none" baseline="0" dirty="0" smtClean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2pPr>
            <a:lvl3pPr marL="685800" indent="0">
              <a:buNone/>
              <a:defRPr lang="es-ES_tradnl" sz="1400" b="0" i="0" u="none" strike="noStrike" kern="1200" cap="none" baseline="0" dirty="0" smtClean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3pPr>
            <a:lvl4pPr marL="1028700" indent="0">
              <a:buNone/>
              <a:defRPr lang="es-ES_tradnl" sz="1400" b="0" i="0" u="none" strike="noStrike" kern="1200" cap="none" baseline="0" dirty="0" smtClean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4pPr>
            <a:lvl5pPr marL="1371600" indent="0">
              <a:buNone/>
              <a:defRPr lang="es-ES_tradnl" sz="1400" b="0" i="0" u="none" strike="noStrike" kern="1200" cap="none" baseline="0" dirty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848821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ING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7;p11"/>
          <p:cNvSpPr/>
          <p:nvPr userDrawn="1"/>
        </p:nvSpPr>
        <p:spPr>
          <a:xfrm>
            <a:off x="2280749" y="-1"/>
            <a:ext cx="6863251" cy="51435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Rectángulo 11"/>
          <p:cNvSpPr/>
          <p:nvPr userDrawn="1"/>
        </p:nvSpPr>
        <p:spPr>
          <a:xfrm>
            <a:off x="358204" y="371792"/>
            <a:ext cx="540321" cy="5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 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627534"/>
            <a:ext cx="1872208" cy="993775"/>
          </a:xfrm>
          <a:prstGeom prst="rect">
            <a:avLst/>
          </a:prstGeom>
        </p:spPr>
        <p:txBody>
          <a:bodyPr/>
          <a:lstStyle>
            <a:lvl1pPr>
              <a:defRPr lang="es-ES_tradnl" sz="2400" b="1" i="0" u="none" strike="noStrike" kern="1200" cap="none" dirty="0" smtClean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  <a:sym typeface="Nunito Sans"/>
              </a:defRPr>
            </a:lvl1pPr>
          </a:lstStyle>
          <a:p>
            <a:r>
              <a:rPr lang="es-ES_tradnl" dirty="0"/>
              <a:t>Clic para editar título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0" hasCustomPrompt="1"/>
          </p:nvPr>
        </p:nvSpPr>
        <p:spPr>
          <a:xfrm>
            <a:off x="251520" y="1880542"/>
            <a:ext cx="1765300" cy="2246312"/>
          </a:xfrm>
          <a:prstGeom prst="rect">
            <a:avLst/>
          </a:prstGeom>
        </p:spPr>
        <p:txBody>
          <a:bodyPr/>
          <a:lstStyle>
            <a:lvl1pPr marL="366713" marR="0" indent="-3175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  <a:defRPr lang="ca-ES" sz="1400" b="0" i="0" u="none" strike="noStrike" kern="1200" cap="none" baseline="0" dirty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</a:lstStyle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Destacat 1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Destacat 2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Destacat 3</a:t>
            </a:r>
          </a:p>
        </p:txBody>
      </p:sp>
    </p:spTree>
    <p:extLst>
      <p:ext uri="{BB962C8B-B14F-4D97-AF65-F5344CB8AC3E}">
        <p14:creationId xmlns:p14="http://schemas.microsoft.com/office/powerpoint/2010/main" val="20688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37">
          <p15:clr>
            <a:srgbClr val="FBAE40"/>
          </p15:clr>
        </p15:guide>
        <p15:guide id="2" pos="5329">
          <p15:clr>
            <a:srgbClr val="FBAE40"/>
          </p15:clr>
        </p15:guide>
        <p15:guide id="3" pos="3470">
          <p15:clr>
            <a:srgbClr val="FBAE40"/>
          </p15:clr>
        </p15:guide>
        <p15:guide id="4" pos="3696">
          <p15:clr>
            <a:srgbClr val="FBAE40"/>
          </p15:clr>
        </p15:guide>
        <p15:guide id="5" orient="horz" pos="395">
          <p15:clr>
            <a:srgbClr val="FBAE40"/>
          </p15:clr>
        </p15:guide>
        <p15:guide id="6" orient="horz" pos="289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A SEPARADO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7;p11"/>
          <p:cNvSpPr/>
          <p:nvPr userDrawn="1"/>
        </p:nvSpPr>
        <p:spPr>
          <a:xfrm>
            <a:off x="4572000" y="-1"/>
            <a:ext cx="4572000" cy="51435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16EB573-69B7-114E-A359-5322C12879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/>
          <a:lstStyle/>
          <a:p>
            <a:endParaRPr lang="en-ES"/>
          </a:p>
        </p:txBody>
      </p:sp>
      <p:sp>
        <p:nvSpPr>
          <p:cNvPr id="9" name="Rectángulo 8"/>
          <p:cNvSpPr/>
          <p:nvPr userDrawn="1"/>
        </p:nvSpPr>
        <p:spPr>
          <a:xfrm>
            <a:off x="358204" y="371792"/>
            <a:ext cx="540321" cy="5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 </a:t>
            </a:r>
          </a:p>
        </p:txBody>
      </p:sp>
      <p:sp>
        <p:nvSpPr>
          <p:cNvPr id="13" name="Marcador de texto 12"/>
          <p:cNvSpPr>
            <a:spLocks noGrp="1"/>
          </p:cNvSpPr>
          <p:nvPr>
            <p:ph type="body" sz="quarter" idx="10"/>
          </p:nvPr>
        </p:nvSpPr>
        <p:spPr>
          <a:xfrm>
            <a:off x="251520" y="588365"/>
            <a:ext cx="3781425" cy="1008062"/>
          </a:xfrm>
          <a:prstGeom prst="rect">
            <a:avLst/>
          </a:prstGeom>
        </p:spPr>
        <p:txBody>
          <a:bodyPr/>
          <a:lstStyle>
            <a:lvl1pPr marL="0" indent="0">
              <a:defRPr lang="es-ES_tradnl" sz="2400" b="1" i="0" u="none" strike="noStrike" kern="0" cap="none">
                <a:solidFill>
                  <a:prstClr val="white"/>
                </a:solidFill>
                <a:latin typeface="Raleway" charset="0"/>
                <a:ea typeface="Raleway" charset="0"/>
                <a:cs typeface="Raleway" charset="0"/>
                <a:sym typeface="Nunito Sans"/>
              </a:defRPr>
            </a:lvl1pPr>
            <a:lvl2pPr marL="0" indent="0">
              <a:defRPr/>
            </a:lvl2pPr>
            <a:lvl3pPr marL="0" indent="0">
              <a:defRPr/>
            </a:lvl3pPr>
            <a:lvl4pPr marL="0" indent="0">
              <a:defRPr/>
            </a:lvl4pPr>
            <a:lvl5pPr marL="0" indent="0">
              <a:defRPr/>
            </a:lvl5pPr>
          </a:lstStyle>
          <a:p>
            <a: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Nunito Sans"/>
              <a:buNone/>
            </a:pPr>
            <a:r>
              <a:rPr lang="es-ES_tradnl" dirty="0"/>
              <a:t>Haga clic para modificar el estilo de texto </a:t>
            </a:r>
            <a:r>
              <a:rPr lang="es-ES_tradnl"/>
              <a:t>del patrón</a:t>
            </a:r>
            <a:endParaRPr lang="es-ES_tradnl" dirty="0"/>
          </a:p>
        </p:txBody>
      </p:sp>
      <p:sp>
        <p:nvSpPr>
          <p:cNvPr id="15" name="Marcador de texto 14"/>
          <p:cNvSpPr>
            <a:spLocks noGrp="1"/>
          </p:cNvSpPr>
          <p:nvPr>
            <p:ph type="body" sz="quarter" idx="11" hasCustomPrompt="1"/>
          </p:nvPr>
        </p:nvSpPr>
        <p:spPr>
          <a:xfrm>
            <a:off x="323528" y="2571749"/>
            <a:ext cx="1944687" cy="2016125"/>
          </a:xfrm>
          <a:prstGeom prst="rect">
            <a:avLst/>
          </a:prstGeom>
        </p:spPr>
        <p:txBody>
          <a:bodyPr/>
          <a:lstStyle>
            <a:lvl1pPr marL="0" indent="0">
              <a:defRPr/>
            </a:lvl1pPr>
            <a:lvl2pPr marL="0" indent="0">
              <a:defRPr lang="es-ES_tradnl" sz="20000" kern="0">
                <a:solidFill>
                  <a:schemeClr val="bg1">
                    <a:alpha val="36000"/>
                  </a:schemeClr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2pPr>
            <a:lvl3pPr marL="0" indent="0">
              <a:defRPr/>
            </a:lvl3pPr>
            <a:lvl4pPr marL="0" indent="0">
              <a:defRPr/>
            </a:lvl4pPr>
            <a:lvl5pPr marL="0" indent="0">
              <a:defRPr/>
            </a:lvl5pPr>
          </a:lstStyle>
          <a:p>
            <a:pPr marL="95250" lvl="1" algn="l" defTabSz="914400" rtl="0" eaLnBrk="1" latinLnBrk="0" hangingPunct="1">
              <a:buClr>
                <a:srgbClr val="000000"/>
              </a:buClr>
              <a:buFont typeface="Arial"/>
              <a:buNone/>
            </a:pPr>
            <a:r>
              <a:rPr lang="es-ES_tradnl"/>
              <a:t>0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42669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37742"/>
            </a:gs>
            <a:gs pos="59000">
              <a:srgbClr val="E78B5F"/>
            </a:gs>
            <a:gs pos="100000">
              <a:srgbClr val="E0606C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529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4" r:id="rId3"/>
    <p:sldLayoutId id="2147483662" r:id="rId4"/>
    <p:sldLayoutId id="2147483663" r:id="rId5"/>
    <p:sldLayoutId id="2147483666" r:id="rId6"/>
    <p:sldLayoutId id="2147483667" r:id="rId7"/>
    <p:sldLayoutId id="2147483668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aoc.cat/knowledge-base/com-puc-assignar-els-permisos-rols-deres-a-un-usuari-deacat/idservei/eres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oc.cat/knowledge-base/acces-eres2-0-sense-eacat/idservei/eres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aoc.cat/knowledge-base/carrega-excels-eres-2-0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oc.cat/knowledge-base/manual-bustia-de-treball/" TargetMode="External"/><Relationship Id="rId3" Type="http://schemas.openxmlformats.org/officeDocument/2006/relationships/notesSlide" Target="../notesSlides/notesSlide46.xml"/><Relationship Id="rId7" Type="http://schemas.openxmlformats.org/officeDocument/2006/relationships/hyperlink" Target="https://www.aoc.cat/knowledge-base/manual-gestio-nucli-persones-i-domicilis/" TargetMode="Externa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6" Type="http://schemas.openxmlformats.org/officeDocument/2006/relationships/hyperlink" Target="https://www.aoc.cat/knowledge-base/manual-dadministracio-de-lentorn/" TargetMode="External"/><Relationship Id="rId11" Type="http://schemas.openxmlformats.org/officeDocument/2006/relationships/hyperlink" Target="https://www.aoc.cat/wp-content/uploads/2020/12/guia-rapida-eres20-expedients-10.pdf" TargetMode="External"/><Relationship Id="rId5" Type="http://schemas.openxmlformats.org/officeDocument/2006/relationships/hyperlink" Target="https://www.aoc.cat/knowledge-base/manual-dacces-a-leina/" TargetMode="External"/><Relationship Id="rId10" Type="http://schemas.openxmlformats.org/officeDocument/2006/relationships/hyperlink" Target="https://www.aoc.cat/knowledge-base/manual-instalacio-aplicacio_genbpm/idservei/eres/" TargetMode="External"/><Relationship Id="rId4" Type="http://schemas.openxmlformats.org/officeDocument/2006/relationships/hyperlink" Target="https://www.aoc.cat/portal-suport/eres/idservei/eres" TargetMode="External"/><Relationship Id="rId9" Type="http://schemas.openxmlformats.org/officeDocument/2006/relationships/hyperlink" Target="https://www.aoc.cat/knowledge-base/manual-alta-assentaments-registre-entrada-sortida/" TargetMode="Externa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6;p3"/>
          <p:cNvSpPr txBox="1">
            <a:spLocks/>
          </p:cNvSpPr>
          <p:nvPr/>
        </p:nvSpPr>
        <p:spPr>
          <a:xfrm>
            <a:off x="288403" y="1256370"/>
            <a:ext cx="3925764" cy="2433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1" i="0" u="none" strike="noStrike" cap="none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Nunito Sans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lvl="0" defTabSz="914400">
              <a:buClr>
                <a:srgbClr val="000000"/>
              </a:buClr>
              <a:buSzTx/>
            </a:pPr>
            <a:r>
              <a:rPr lang="en-GB" sz="4000" kern="0" dirty="0">
                <a:solidFill>
                  <a:prstClr val="white"/>
                </a:solidFill>
                <a:sym typeface="Arial"/>
              </a:rPr>
              <a:t>Formació servei ERES 2.0</a:t>
            </a:r>
          </a:p>
        </p:txBody>
      </p:sp>
      <p:sp>
        <p:nvSpPr>
          <p:cNvPr id="9" name="Google Shape;17;p3"/>
          <p:cNvSpPr txBox="1">
            <a:spLocks/>
          </p:cNvSpPr>
          <p:nvPr/>
        </p:nvSpPr>
        <p:spPr>
          <a:xfrm>
            <a:off x="358204" y="4064173"/>
            <a:ext cx="2701629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defTabSz="914400">
              <a:lnSpc>
                <a:spcPct val="100000"/>
              </a:lnSpc>
              <a:buClr>
                <a:srgbClr val="000000"/>
              </a:buClr>
              <a:buSzTx/>
            </a:pPr>
            <a:r>
              <a:rPr lang="en-GB" sz="1500" b="1" i="0" kern="0" dirty="0">
                <a:solidFill>
                  <a:schemeClr val="bg1"/>
                </a:solidFill>
                <a:sym typeface="Arial"/>
              </a:rPr>
              <a:t>Vicky Millán de la Rosa</a:t>
            </a:r>
          </a:p>
        </p:txBody>
      </p:sp>
      <p:pic>
        <p:nvPicPr>
          <p:cNvPr id="10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6" t="112" r="33159" b="-112"/>
          <a:stretch/>
        </p:blipFill>
        <p:spPr>
          <a:xfrm>
            <a:off x="4578875" y="-1"/>
            <a:ext cx="4613251" cy="515279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2230" y="356992"/>
            <a:ext cx="1651494" cy="27869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58204" y="371792"/>
            <a:ext cx="540321" cy="5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6625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4E8CF67-071F-D842-933E-08990EBBF8B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8381" y="1020347"/>
            <a:ext cx="785518" cy="785518"/>
          </a:xfrm>
          <a:prstGeom prst="rect">
            <a:avLst/>
          </a:prstGeom>
        </p:spPr>
      </p:pic>
      <p:sp>
        <p:nvSpPr>
          <p:cNvPr id="9" name="Google Shape;16;p3"/>
          <p:cNvSpPr txBox="1">
            <a:spLocks/>
          </p:cNvSpPr>
          <p:nvPr/>
        </p:nvSpPr>
        <p:spPr>
          <a:xfrm>
            <a:off x="358204" y="627534"/>
            <a:ext cx="6179965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1" i="0" u="none" strike="noStrike" cap="none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Nunito Sans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  <a:ea typeface="Verdana" panose="020B0604030504040204" pitchFamily="34" charset="0"/>
              </a:rPr>
              <a:t>Índex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58204" y="371792"/>
            <a:ext cx="540321" cy="5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 </a:t>
            </a:r>
          </a:p>
        </p:txBody>
      </p:sp>
      <p:sp>
        <p:nvSpPr>
          <p:cNvPr id="12" name="Google Shape;17;p3"/>
          <p:cNvSpPr txBox="1">
            <a:spLocks/>
          </p:cNvSpPr>
          <p:nvPr/>
        </p:nvSpPr>
        <p:spPr>
          <a:xfrm>
            <a:off x="600379" y="1924281"/>
            <a:ext cx="2520280" cy="1313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00B050"/>
              </a:buClr>
            </a:pPr>
            <a:r>
              <a:rPr lang="ca-ES" sz="1500" b="1" i="0" dirty="0">
                <a:solidFill>
                  <a:schemeClr val="bg1"/>
                </a:solidFill>
              </a:rPr>
              <a:t>	</a:t>
            </a:r>
            <a:r>
              <a:rPr lang="ca-ES" sz="1400" b="1" i="0" dirty="0">
                <a:solidFill>
                  <a:schemeClr val="bg1"/>
                </a:solidFill>
              </a:rPr>
              <a:t>Introducció</a:t>
            </a: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Definició</a:t>
            </a: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Gestió d’usuaris </a:t>
            </a: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Funcionalitats i rols</a:t>
            </a:r>
          </a:p>
        </p:txBody>
      </p:sp>
      <p:sp>
        <p:nvSpPr>
          <p:cNvPr id="11" name="Google Shape;17;p3"/>
          <p:cNvSpPr txBox="1">
            <a:spLocks/>
          </p:cNvSpPr>
          <p:nvPr/>
        </p:nvSpPr>
        <p:spPr>
          <a:xfrm>
            <a:off x="2834362" y="1916871"/>
            <a:ext cx="2882381" cy="1728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00B050"/>
              </a:buClr>
            </a:pPr>
            <a:r>
              <a:rPr lang="ca-ES" sz="1500" b="1" i="0" dirty="0">
                <a:solidFill>
                  <a:schemeClr val="bg1"/>
                </a:solidFill>
              </a:rPr>
              <a:t>	</a:t>
            </a:r>
            <a:r>
              <a:rPr lang="ca-ES" sz="1400" b="1" i="0" dirty="0">
                <a:solidFill>
                  <a:schemeClr val="bg1"/>
                </a:solidFill>
              </a:rPr>
              <a:t>Casos d’ús (Registre)</a:t>
            </a: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Funcionalitats associades a </a:t>
            </a:r>
            <a:r>
              <a:rPr lang="ca-ES" sz="1400" b="1" i="0" dirty="0">
                <a:solidFill>
                  <a:schemeClr val="bg1"/>
                </a:solidFill>
              </a:rPr>
              <a:t>Administrador</a:t>
            </a: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Funcionalitats associades al rol de </a:t>
            </a:r>
            <a:r>
              <a:rPr lang="ca-ES" sz="1400" b="1" i="0" dirty="0">
                <a:solidFill>
                  <a:schemeClr val="bg1"/>
                </a:solidFill>
              </a:rPr>
              <a:t>registre d’entrada i sortida</a:t>
            </a:r>
            <a:r>
              <a:rPr lang="ca-ES" sz="1400" i="0" dirty="0">
                <a:solidFill>
                  <a:schemeClr val="bg1"/>
                </a:solidFill>
              </a:rPr>
              <a:t>.</a:t>
            </a: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Funcionalitats associades al rol de </a:t>
            </a:r>
            <a:r>
              <a:rPr lang="ca-ES" sz="1400" b="1" i="0" dirty="0">
                <a:solidFill>
                  <a:schemeClr val="bg1"/>
                </a:solidFill>
              </a:rPr>
              <a:t>consulta</a:t>
            </a:r>
            <a:r>
              <a:rPr lang="ca-ES" sz="1400" i="0" dirty="0">
                <a:solidFill>
                  <a:schemeClr val="bg1"/>
                </a:solidFill>
              </a:rPr>
              <a:t>.</a:t>
            </a:r>
          </a:p>
          <a:p>
            <a:pPr marL="49213" indent="0">
              <a:lnSpc>
                <a:spcPct val="150000"/>
              </a:lnSpc>
              <a:buClr>
                <a:schemeClr val="bg1"/>
              </a:buClr>
              <a:buSzPct val="83000"/>
            </a:pPr>
            <a:endParaRPr lang="ca-ES" sz="1400" i="0" dirty="0">
              <a:solidFill>
                <a:schemeClr val="bg1"/>
              </a:solidFill>
            </a:endParaRPr>
          </a:p>
        </p:txBody>
      </p:sp>
      <p:grpSp>
        <p:nvGrpSpPr>
          <p:cNvPr id="23" name="Google Shape;862;p43"/>
          <p:cNvGrpSpPr/>
          <p:nvPr/>
        </p:nvGrpSpPr>
        <p:grpSpPr>
          <a:xfrm>
            <a:off x="1224252" y="1444592"/>
            <a:ext cx="485187" cy="625623"/>
            <a:chOff x="6718575" y="2318625"/>
            <a:chExt cx="256950" cy="407375"/>
          </a:xfrm>
        </p:grpSpPr>
        <p:sp>
          <p:nvSpPr>
            <p:cNvPr id="24" name="Google Shape;863;p43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64;p43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65;p43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66;p43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67;p43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68;p43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69;p43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70;p43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658;p43"/>
          <p:cNvGrpSpPr/>
          <p:nvPr/>
        </p:nvGrpSpPr>
        <p:grpSpPr>
          <a:xfrm>
            <a:off x="5335568" y="1231140"/>
            <a:ext cx="648072" cy="476003"/>
            <a:chOff x="5247525" y="3007275"/>
            <a:chExt cx="517575" cy="384825"/>
          </a:xfrm>
        </p:grpSpPr>
        <p:sp>
          <p:nvSpPr>
            <p:cNvPr id="34" name="Google Shape;659;p43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660;p43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540;p43"/>
          <p:cNvGrpSpPr/>
          <p:nvPr/>
        </p:nvGrpSpPr>
        <p:grpSpPr>
          <a:xfrm>
            <a:off x="6841666" y="1562037"/>
            <a:ext cx="528367" cy="422457"/>
            <a:chOff x="1934025" y="1001650"/>
            <a:chExt cx="415300" cy="355600"/>
          </a:xfrm>
        </p:grpSpPr>
        <p:sp>
          <p:nvSpPr>
            <p:cNvPr id="37" name="Google Shape;541;p43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542;p43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43;p43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544;p43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1" name="Imagen 40">
            <a:extLst>
              <a:ext uri="{FF2B5EF4-FFF2-40B4-BE49-F238E27FC236}">
                <a16:creationId xmlns:a16="http://schemas.microsoft.com/office/drawing/2014/main" id="{54E8CF67-071F-D842-933E-08990EBBF8B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168" y="1020347"/>
            <a:ext cx="785518" cy="785518"/>
          </a:xfrm>
          <a:prstGeom prst="rect">
            <a:avLst/>
          </a:prstGeom>
        </p:spPr>
      </p:pic>
      <p:grpSp>
        <p:nvGrpSpPr>
          <p:cNvPr id="42" name="Google Shape;862;p43"/>
          <p:cNvGrpSpPr/>
          <p:nvPr/>
        </p:nvGrpSpPr>
        <p:grpSpPr>
          <a:xfrm>
            <a:off x="1224252" y="1117152"/>
            <a:ext cx="485187" cy="625623"/>
            <a:chOff x="6718575" y="2318625"/>
            <a:chExt cx="256950" cy="407375"/>
          </a:xfrm>
        </p:grpSpPr>
        <p:sp>
          <p:nvSpPr>
            <p:cNvPr id="43" name="Google Shape;863;p43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64;p43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65;p43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66;p43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67;p43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68;p43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69;p43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70;p43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28E5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" name="Google Shape;17;p3"/>
          <p:cNvSpPr txBox="1">
            <a:spLocks/>
          </p:cNvSpPr>
          <p:nvPr/>
        </p:nvSpPr>
        <p:spPr>
          <a:xfrm>
            <a:off x="6261619" y="1910646"/>
            <a:ext cx="2882381" cy="1728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00B050"/>
              </a:buClr>
            </a:pPr>
            <a:r>
              <a:rPr lang="ca-ES" sz="1500" b="1" i="0" dirty="0">
                <a:solidFill>
                  <a:schemeClr val="bg1"/>
                </a:solidFill>
              </a:rPr>
              <a:t>	</a:t>
            </a:r>
            <a:r>
              <a:rPr lang="ca-ES" sz="1400" b="1" i="0" dirty="0">
                <a:solidFill>
                  <a:schemeClr val="bg1"/>
                </a:solidFill>
              </a:rPr>
              <a:t>Casos d’ús (Gestió exp.) </a:t>
            </a:r>
          </a:p>
          <a:p>
            <a:pPr marL="366713">
              <a:lnSpc>
                <a:spcPct val="150000"/>
              </a:lnSpc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Funcionalitats associades al rol de </a:t>
            </a:r>
            <a:r>
              <a:rPr lang="ca-ES" sz="1400" b="1" i="0" dirty="0">
                <a:solidFill>
                  <a:schemeClr val="bg1"/>
                </a:solidFill>
              </a:rPr>
              <a:t>Rol de Gestió d’expedients</a:t>
            </a:r>
          </a:p>
          <a:p>
            <a:pPr marL="366713">
              <a:lnSpc>
                <a:spcPct val="150000"/>
              </a:lnSpc>
              <a:buClr>
                <a:srgbClr val="00B050"/>
              </a:buClr>
            </a:pPr>
            <a:endParaRPr lang="ca-ES" sz="1400" b="1" i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216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;p3"/>
          <p:cNvSpPr txBox="1">
            <a:spLocks/>
          </p:cNvSpPr>
          <p:nvPr/>
        </p:nvSpPr>
        <p:spPr>
          <a:xfrm>
            <a:off x="304210" y="117098"/>
            <a:ext cx="3925764" cy="1950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1" i="0" u="none" strike="noStrike" cap="none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Nunito Sans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lvl="0" defTabSz="914400">
              <a:buClr>
                <a:srgbClr val="000000"/>
              </a:buClr>
              <a:buSzTx/>
            </a:pPr>
            <a:r>
              <a:rPr lang="en-GB" kern="0" dirty="0" err="1">
                <a:solidFill>
                  <a:prstClr val="white"/>
                </a:solidFill>
                <a:sym typeface="Arial"/>
              </a:rPr>
              <a:t>Introducció</a:t>
            </a:r>
            <a:endParaRPr lang="en-GB" kern="0" dirty="0">
              <a:solidFill>
                <a:prstClr val="white"/>
              </a:solidFill>
              <a:sym typeface="Arial"/>
            </a:endParaRPr>
          </a:p>
          <a:p>
            <a:pPr lvl="0" defTabSz="914400">
              <a:buClr>
                <a:srgbClr val="000000"/>
              </a:buClr>
              <a:buSzTx/>
            </a:pPr>
            <a:r>
              <a:rPr lang="en-GB" sz="4000" kern="0" dirty="0">
                <a:solidFill>
                  <a:prstClr val="white"/>
                </a:solidFill>
                <a:sym typeface="Arial"/>
              </a:rPr>
              <a:t>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58204" y="371792"/>
            <a:ext cx="540321" cy="5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 </a:t>
            </a:r>
          </a:p>
        </p:txBody>
      </p:sp>
      <p:pic>
        <p:nvPicPr>
          <p:cNvPr id="8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6" t="112" r="33159" b="-112"/>
          <a:stretch/>
        </p:blipFill>
        <p:spPr>
          <a:xfrm>
            <a:off x="4578875" y="-1"/>
            <a:ext cx="4613251" cy="5152797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578875" y="-1"/>
            <a:ext cx="4613251" cy="5143501"/>
          </a:xfrm>
          <a:prstGeom prst="rect">
            <a:avLst/>
          </a:prstGeom>
          <a:solidFill>
            <a:srgbClr val="F28E5E">
              <a:alpha val="69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5" name="Rectangle 10"/>
          <p:cNvSpPr/>
          <p:nvPr/>
        </p:nvSpPr>
        <p:spPr>
          <a:xfrm>
            <a:off x="0" y="2283718"/>
            <a:ext cx="1835696" cy="30690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95250" lvl="1" defTabSz="914400">
              <a:buClr>
                <a:srgbClr val="000000"/>
              </a:buClr>
              <a:buFont typeface="Arial"/>
              <a:buNone/>
            </a:pPr>
            <a:r>
              <a:rPr lang="ca-ES" sz="20000" kern="0" dirty="0">
                <a:solidFill>
                  <a:schemeClr val="bg1">
                    <a:alpha val="36000"/>
                  </a:schemeClr>
                </a:solidFill>
                <a:latin typeface="Franklin Gothic Book" charset="0"/>
                <a:ea typeface="Franklin Gothic Book" charset="0"/>
                <a:cs typeface="Franklin Gothic Book" charset="0"/>
                <a:sym typeface="Arial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981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6732240" y="195486"/>
            <a:ext cx="1412334" cy="1086633"/>
            <a:chOff x="2923824" y="416607"/>
            <a:chExt cx="1412334" cy="1086633"/>
          </a:xfrm>
        </p:grpSpPr>
        <p:sp>
          <p:nvSpPr>
            <p:cNvPr id="17" name="Google Shape;186;p24"/>
            <p:cNvSpPr/>
            <p:nvPr/>
          </p:nvSpPr>
          <p:spPr>
            <a:xfrm rot="729144">
              <a:off x="2923824" y="645511"/>
              <a:ext cx="916334" cy="857729"/>
            </a:xfrm>
            <a:prstGeom prst="wedgeEllipseCallout">
              <a:avLst>
                <a:gd name="adj1" fmla="val -20833"/>
                <a:gd name="adj2" fmla="val 62500"/>
              </a:avLst>
            </a:prstGeom>
            <a:gradFill>
              <a:gsLst>
                <a:gs pos="0">
                  <a:srgbClr val="E37742"/>
                </a:gs>
                <a:gs pos="59000">
                  <a:srgbClr val="E78B5F"/>
                </a:gs>
                <a:gs pos="100000">
                  <a:srgbClr val="E0606C"/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BCD4"/>
                </a:solidFill>
              </a:endParaRPr>
            </a:p>
          </p:txBody>
        </p:sp>
        <p:sp>
          <p:nvSpPr>
            <p:cNvPr id="18" name="Google Shape;187;p24"/>
            <p:cNvSpPr/>
            <p:nvPr/>
          </p:nvSpPr>
          <p:spPr>
            <a:xfrm rot="-773137" flipH="1">
              <a:off x="3343357" y="416607"/>
              <a:ext cx="992801" cy="929054"/>
            </a:xfrm>
            <a:prstGeom prst="wedgeEllipseCallout">
              <a:avLst>
                <a:gd name="adj1" fmla="val -20833"/>
                <a:gd name="adj2" fmla="val 62500"/>
              </a:avLst>
            </a:prstGeom>
            <a:solidFill>
              <a:srgbClr val="E0606C">
                <a:alpha val="72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BCD4"/>
                </a:solidFill>
              </a:endParaRPr>
            </a:p>
          </p:txBody>
        </p:sp>
      </p:grpSp>
      <p:sp>
        <p:nvSpPr>
          <p:cNvPr id="24" name="Google Shape;17;p3"/>
          <p:cNvSpPr txBox="1">
            <a:spLocks/>
          </p:cNvSpPr>
          <p:nvPr/>
        </p:nvSpPr>
        <p:spPr>
          <a:xfrm>
            <a:off x="2915816" y="1606573"/>
            <a:ext cx="5832648" cy="2520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00B050"/>
              </a:buClr>
            </a:pPr>
            <a:r>
              <a:rPr lang="ca-ES" sz="10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És la solució de </a:t>
            </a: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registre presencial i electrònic de documents</a:t>
            </a: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integrada amb tots els serveis AOC que generen assentaments. Permet, així, </a:t>
            </a:r>
            <a:r>
              <a:rPr lang="es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controlar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tota la </a:t>
            </a:r>
            <a:r>
              <a:rPr lang="es-ES" sz="18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documentació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 </a:t>
            </a:r>
            <a:r>
              <a:rPr lang="es-ES" sz="18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informació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que </a:t>
            </a:r>
            <a:r>
              <a:rPr lang="es-ES" sz="18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l’organització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8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rep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 </a:t>
            </a:r>
            <a:r>
              <a:rPr lang="es-ES" sz="1800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emet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s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 </a:t>
            </a:r>
            <a:r>
              <a:rPr lang="es-ES" sz="18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paper</a:t>
            </a:r>
            <a:r>
              <a:rPr lang="es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 en </a:t>
            </a:r>
            <a:r>
              <a:rPr lang="es-ES" sz="18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format</a:t>
            </a:r>
            <a:r>
              <a:rPr lang="es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s-ES" sz="18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electrònic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es-ES" i="0" dirty="0"/>
              <a:t> </a:t>
            </a:r>
            <a:endParaRPr lang="ca-ES" sz="1800" i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66713">
              <a:lnSpc>
                <a:spcPct val="150000"/>
              </a:lnSpc>
              <a:buClr>
                <a:srgbClr val="00B050"/>
              </a:buClr>
            </a:pP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endParaRPr lang="ca-ES" sz="1800" i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51520" y="627534"/>
            <a:ext cx="1872208" cy="993775"/>
          </a:xfrm>
        </p:spPr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9213" indent="0">
              <a:buNone/>
            </a:pPr>
            <a:r>
              <a:rPr lang="es-ES_tradnl" sz="1800" dirty="0" err="1"/>
              <a:t>Definició</a:t>
            </a:r>
            <a:endParaRPr lang="es-ES_tradnl" sz="1800" dirty="0"/>
          </a:p>
        </p:txBody>
      </p:sp>
    </p:spTree>
    <p:extLst>
      <p:ext uri="{BB962C8B-B14F-4D97-AF65-F5344CB8AC3E}">
        <p14:creationId xmlns:p14="http://schemas.microsoft.com/office/powerpoint/2010/main" val="697287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532184" y="893460"/>
            <a:ext cx="6504312" cy="3910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Personalització de l’entorn: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L’administrador de l’ERES 2.0 pot configurar l’entorn de l’ens i adaptant-lo a l’estructura organitzativa: oficines de registre, àrees i unitats, plantilles altes ràpides, etc..</a:t>
            </a:r>
          </a:p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Gestió diària del registre: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 mòdul de registre permet realitzar les funcions bàsiques d’alta i manteniment dels assentaments d’entrada i sortida de documents</a:t>
            </a:r>
          </a:p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Registre únic:</a:t>
            </a:r>
          </a:p>
          <a:p>
            <a:pPr marL="823913" lvl="1" fontAlgn="ctr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Registre presencial i electrònic centralitzat gràcies a la integració amb el registre unificat (MUX)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51520" y="627534"/>
            <a:ext cx="1872208" cy="993775"/>
          </a:xfrm>
        </p:spPr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9213" indent="0">
              <a:buNone/>
            </a:pPr>
            <a:r>
              <a:rPr lang="es-ES_tradnl" sz="1800" dirty="0" err="1"/>
              <a:t>Funcionalitats</a:t>
            </a:r>
            <a:endParaRPr lang="es-ES_tradnl" sz="1800" dirty="0"/>
          </a:p>
        </p:txBody>
      </p:sp>
    </p:spTree>
    <p:extLst>
      <p:ext uri="{BB962C8B-B14F-4D97-AF65-F5344CB8AC3E}">
        <p14:creationId xmlns:p14="http://schemas.microsoft.com/office/powerpoint/2010/main" val="1442673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532184" y="655456"/>
            <a:ext cx="6504312" cy="3580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Distribució de la documentació</a:t>
            </a: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L’usuari de registre permet distribueix els  assentaments de registre i la documentació a les unitats administratives  i controlar la seva acceptació.</a:t>
            </a:r>
          </a:p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Digitalització de la documentació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Gràcies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integració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amb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el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servei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CÒPIA es poden generar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còpies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autèntiques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electròniques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documentació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presentada en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suport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paper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</a:t>
            </a:r>
          </a:p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Llistats: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La informació registrada es pot explotar fàcilment, mitjançant cerques personalitzades, informes, llibres i estadístiques.</a:t>
            </a:r>
          </a:p>
          <a:p>
            <a:pPr marL="366713">
              <a:lnSpc>
                <a:spcPct val="150000"/>
              </a:lnSpc>
              <a:buClr>
                <a:srgbClr val="00B050"/>
              </a:buClr>
            </a:pPr>
            <a:endParaRPr lang="ca-ES" sz="1800" i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51520" y="627534"/>
            <a:ext cx="1872208" cy="993775"/>
          </a:xfrm>
        </p:spPr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9213" indent="0">
              <a:buNone/>
            </a:pPr>
            <a:r>
              <a:rPr lang="es-ES_tradnl" sz="1800" dirty="0" err="1"/>
              <a:t>Funcionalitats</a:t>
            </a:r>
            <a:endParaRPr lang="es-ES_tradnl" sz="1800" dirty="0"/>
          </a:p>
        </p:txBody>
      </p:sp>
    </p:spTree>
    <p:extLst>
      <p:ext uri="{BB962C8B-B14F-4D97-AF65-F5344CB8AC3E}">
        <p14:creationId xmlns:p14="http://schemas.microsoft.com/office/powerpoint/2010/main" val="26880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532184" y="1054004"/>
            <a:ext cx="6504312" cy="3580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b="1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Repositori</a:t>
            </a:r>
            <a:r>
              <a:rPr lang="ca-ES" sz="1800" b="1" i="0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 d’interessats </a:t>
            </a:r>
            <a:endParaRPr lang="ca-ES" sz="1800" b="1" i="0" dirty="0">
              <a:solidFill>
                <a:schemeClr val="tx1">
                  <a:lumMod val="65000"/>
                  <a:lumOff val="3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Inclou un nucli de persones i de domicilis relacionats gestionat de forma centralitzada i integrat amb el padró d’habitants.</a:t>
            </a:r>
          </a:p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Registre d’expedients (opcional)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Podreu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crear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expedients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partir de 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documentació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associada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un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assentament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registre o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bé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d’ofici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i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fer-ne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el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seu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seguiment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manera simplificada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fins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finalització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seva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tramitació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</a:t>
            </a:r>
            <a:endParaRPr lang="ca-ES" sz="1800" i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51520" y="627534"/>
            <a:ext cx="1872208" cy="993775"/>
          </a:xfrm>
        </p:spPr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9213" indent="0">
              <a:buNone/>
            </a:pPr>
            <a:r>
              <a:rPr lang="es-ES_tradnl" sz="1800" dirty="0" err="1"/>
              <a:t>Funcionalitats</a:t>
            </a:r>
            <a:endParaRPr lang="es-ES_tradnl" sz="1800" dirty="0"/>
          </a:p>
        </p:txBody>
      </p:sp>
    </p:spTree>
    <p:extLst>
      <p:ext uri="{BB962C8B-B14F-4D97-AF65-F5344CB8AC3E}">
        <p14:creationId xmlns:p14="http://schemas.microsoft.com/office/powerpoint/2010/main" val="3899814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483768" y="483518"/>
            <a:ext cx="6504312" cy="4466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Comunicada l’alta de l’entorn des del Consorci AOC, el Gestor d’usuaris d’EACAT:</a:t>
            </a:r>
          </a:p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Assigna permisos del servei ERES 2.0 als usuaris de l’ens, a través de l’apartat “Configuració” tenint en compte els rols definits a l’apartat següent.</a:t>
            </a:r>
          </a:p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800" i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51520" y="627534"/>
            <a:ext cx="1872208" cy="993775"/>
          </a:xfrm>
        </p:spPr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51520" y="1880542"/>
            <a:ext cx="1944216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 err="1"/>
              <a:t>Gestió</a:t>
            </a:r>
            <a:r>
              <a:rPr lang="es-ES_tradnl" sz="1800" dirty="0"/>
              <a:t> </a:t>
            </a:r>
            <a:r>
              <a:rPr lang="es-ES_tradnl" sz="1800" dirty="0" err="1"/>
              <a:t>d’usuaris</a:t>
            </a:r>
            <a:endParaRPr lang="es-ES_tradnl" sz="18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580" y="2806544"/>
            <a:ext cx="5323167" cy="508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ángulo redondeado 1">
            <a:extLst>
              <a:ext uri="{FF2B5EF4-FFF2-40B4-BE49-F238E27FC236}">
                <a16:creationId xmlns:a16="http://schemas.microsoft.com/office/drawing/2014/main" id="{81DEE66B-211A-4B20-9D67-465BFFA6F186}"/>
              </a:ext>
            </a:extLst>
          </p:cNvPr>
          <p:cNvSpPr/>
          <p:nvPr/>
        </p:nvSpPr>
        <p:spPr>
          <a:xfrm>
            <a:off x="2511808" y="3869846"/>
            <a:ext cx="6192688" cy="1080120"/>
          </a:xfrm>
          <a:prstGeom prst="roundRect">
            <a:avLst/>
          </a:prstGeom>
          <a:solidFill>
            <a:srgbClr val="F28E5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>
                <a:solidFill>
                  <a:schemeClr val="tx1"/>
                </a:solidFill>
                <a:latin typeface="Raleway"/>
              </a:rPr>
              <a:t>Detall sobre l’assignació de permisos: </a:t>
            </a:r>
            <a:r>
              <a:rPr lang="ca-ES" dirty="0">
                <a:hlinkClick r:id="rId4"/>
              </a:rPr>
              <a:t>Com puc assignar els permisos/rols d’ERES a un usuari d’EACAT? </a:t>
            </a:r>
            <a:endParaRPr lang="ca-ES" dirty="0">
              <a:solidFill>
                <a:schemeClr val="tx1"/>
              </a:solidFill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1989894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562907" y="27921"/>
            <a:ext cx="6504312" cy="504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Administrador: 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Defineix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les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configuracions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comunes a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l’entorn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i gestiona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privilegis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dels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usuaris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en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funció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l’estructura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organitzativa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l’ens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</a:t>
            </a:r>
          </a:p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200" b="1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Gestió</a:t>
            </a:r>
            <a:r>
              <a:rPr lang="es-E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 </a:t>
            </a:r>
            <a:r>
              <a:rPr lang="es-ES" sz="1200" b="1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diària</a:t>
            </a:r>
            <a:r>
              <a:rPr lang="es-E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 del registre (</a:t>
            </a:r>
            <a:r>
              <a:rPr lang="es-ES" sz="1200" b="1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usuari</a:t>
            </a:r>
            <a:r>
              <a:rPr lang="es-E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 </a:t>
            </a:r>
            <a:r>
              <a:rPr lang="es-ES" sz="1200" b="1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amb</a:t>
            </a:r>
            <a:r>
              <a:rPr lang="es-E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 rol de registre):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Dona d’alta assentaments per aquella documentació que arriba a l’oficina de registre en suports i vies tradicionals (paper, correus). 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Modifica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assentaments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que arriben de manera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automàtica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través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dels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serveis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l’AOC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Distribueix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assentaments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entre les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àrees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i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unitats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treball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definides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l’organització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Gestiona el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nucli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persones i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domicilis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dels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interessats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dels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registres.</a:t>
            </a:r>
          </a:p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200" b="1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Distribució</a:t>
            </a:r>
            <a:r>
              <a:rPr lang="es-E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 del registre (</a:t>
            </a:r>
            <a:r>
              <a:rPr lang="es-ES" sz="1200" b="1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usuari</a:t>
            </a:r>
            <a:r>
              <a:rPr lang="es-E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 </a:t>
            </a:r>
            <a:r>
              <a:rPr lang="es-ES" sz="1200" b="1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amb</a:t>
            </a:r>
            <a:r>
              <a:rPr lang="es-E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 rol de consulta): 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Consulten i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tracten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assentaments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pendents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ca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distribuïts 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la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seva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safata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</a:t>
            </a:r>
          </a:p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800" b="1" i="0" dirty="0">
              <a:solidFill>
                <a:schemeClr val="tx1">
                  <a:lumMod val="65000"/>
                  <a:lumOff val="3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51520" y="627534"/>
            <a:ext cx="1872208" cy="993775"/>
          </a:xfrm>
        </p:spPr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9213" indent="0">
              <a:buNone/>
            </a:pPr>
            <a:r>
              <a:rPr lang="es-ES_tradnl" sz="1800" dirty="0" err="1"/>
              <a:t>Funcionalotats</a:t>
            </a:r>
            <a:r>
              <a:rPr lang="es-ES_tradnl" sz="1800" dirty="0"/>
              <a:t> i </a:t>
            </a:r>
            <a:r>
              <a:rPr lang="es-ES_tradnl" sz="1800" dirty="0" err="1"/>
              <a:t>rols</a:t>
            </a:r>
            <a:endParaRPr lang="es-ES_tradnl" sz="1800" dirty="0"/>
          </a:p>
        </p:txBody>
      </p:sp>
    </p:spTree>
    <p:extLst>
      <p:ext uri="{BB962C8B-B14F-4D97-AF65-F5344CB8AC3E}">
        <p14:creationId xmlns:p14="http://schemas.microsoft.com/office/powerpoint/2010/main" val="319728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8620" y="-55840"/>
            <a:ext cx="6504312" cy="427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Rol gestió d’expedients: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Iniciar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expedient</a:t>
            </a:r>
            <a:endParaRPr lang="es-ES" sz="12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Annexar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documents</a:t>
            </a:r>
            <a:endParaRPr lang="es-ES" sz="12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Còpia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autèntica</a:t>
            </a:r>
            <a:endParaRPr lang="es-ES" sz="12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Enviar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signar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Registrar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documents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sortida</a:t>
            </a:r>
            <a:endParaRPr lang="es-ES" sz="12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Notificar a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interessat</a:t>
            </a:r>
            <a:endParaRPr lang="es-ES" sz="12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Enviar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tramesa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genèrica</a:t>
            </a:r>
            <a:endParaRPr lang="es-ES" sz="12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Publicar al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Tauler</a:t>
            </a:r>
            <a:endParaRPr lang="es-ES" sz="12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Relacionar registres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d’entrada</a:t>
            </a: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i </a:t>
            </a:r>
            <a:r>
              <a:rPr lang="es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sortida</a:t>
            </a:r>
            <a:endParaRPr lang="ca-ES" sz="12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Rol de consulta d’expedients: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Portasignatures</a:t>
            </a:r>
            <a:endParaRPr lang="ca-ES" sz="12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Tasques</a:t>
            </a:r>
            <a:endParaRPr lang="ca-ES" sz="12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Rol Arxiver:</a:t>
            </a:r>
          </a:p>
          <a:p>
            <a:pPr marL="823913" lvl="1" fontAlgn="ctr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2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Enviar expedients a </a:t>
            </a:r>
            <a:r>
              <a:rPr lang="ca-ES" sz="12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iArxiu</a:t>
            </a:r>
            <a:endParaRPr lang="ca-ES" sz="12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51520" y="627534"/>
            <a:ext cx="1872208" cy="993775"/>
          </a:xfrm>
        </p:spPr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9213" indent="0">
              <a:buNone/>
            </a:pPr>
            <a:r>
              <a:rPr lang="es-ES_tradnl" sz="1800" dirty="0" err="1"/>
              <a:t>Funcionalitats</a:t>
            </a:r>
            <a:r>
              <a:rPr lang="es-ES_tradnl" sz="1800" dirty="0"/>
              <a:t> i </a:t>
            </a:r>
            <a:r>
              <a:rPr lang="es-ES_tradnl" sz="1800" dirty="0" err="1"/>
              <a:t>rols</a:t>
            </a:r>
            <a:endParaRPr lang="es-ES_tradnl" sz="1800" dirty="0"/>
          </a:p>
        </p:txBody>
      </p:sp>
    </p:spTree>
    <p:extLst>
      <p:ext uri="{BB962C8B-B14F-4D97-AF65-F5344CB8AC3E}">
        <p14:creationId xmlns:p14="http://schemas.microsoft.com/office/powerpoint/2010/main" val="4208172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723450" y="265245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8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L’accés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 al </a:t>
            </a:r>
            <a:r>
              <a:rPr lang="es-ES" sz="18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servei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 es </a:t>
            </a:r>
            <a:r>
              <a:rPr lang="es-ES" sz="18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realitza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 a través de: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principalment a través de 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pestanya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“</a:t>
            </a:r>
            <a:r>
              <a:rPr lang="es-ES" sz="1400" b="1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Aplicacions</a:t>
            </a:r>
            <a:r>
              <a:rPr lang="es-ES" sz="14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” </a:t>
            </a:r>
            <a:r>
              <a:rPr lang="es-ES" sz="1400" b="1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d’EACAT</a:t>
            </a:r>
            <a:r>
              <a:rPr lang="es-ES" sz="14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,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des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l’enllaç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ERES 2.0: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quan per motius tècnics, no és possible accedir a l’EACAT, existeix la </a:t>
            </a:r>
            <a:r>
              <a:rPr lang="ca-ES" sz="14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possibilitat d’un accés secundari </a:t>
            </a: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en cas que s’hagi habilitat per part de l’usuari des de la pestanya Eines de l’ERES 2,0. Més informació a: </a:t>
            </a:r>
            <a:r>
              <a:rPr lang="pt-BR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hlinkClick r:id="rId3"/>
              </a:rPr>
              <a:t>Com </a:t>
            </a:r>
            <a:r>
              <a:rPr lang="pt-BR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hlinkClick r:id="rId3"/>
              </a:rPr>
              <a:t>puc</a:t>
            </a:r>
            <a:r>
              <a:rPr lang="pt-BR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hlinkClick r:id="rId3"/>
              </a:rPr>
              <a:t> </a:t>
            </a:r>
            <a:r>
              <a:rPr lang="pt-BR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hlinkClick r:id="rId3"/>
              </a:rPr>
              <a:t>accedir</a:t>
            </a:r>
            <a:r>
              <a:rPr lang="pt-BR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hlinkClick r:id="rId3"/>
              </a:rPr>
              <a:t> al ERES 2.0 </a:t>
            </a:r>
            <a:r>
              <a:rPr lang="pt-BR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hlinkClick r:id="rId3"/>
              </a:rPr>
              <a:t>sense</a:t>
            </a:r>
            <a:r>
              <a:rPr lang="pt-BR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hlinkClick r:id="rId3"/>
              </a:rPr>
              <a:t> passar per </a:t>
            </a:r>
            <a:r>
              <a:rPr lang="pt-BR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hlinkClick r:id="rId3"/>
              </a:rPr>
              <a:t>l’EACAT</a:t>
            </a:r>
            <a:r>
              <a:rPr lang="pt-BR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hlinkClick r:id="rId3"/>
              </a:rPr>
              <a:t>? </a:t>
            </a: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51520" y="627534"/>
            <a:ext cx="1872208" cy="993775"/>
          </a:xfrm>
        </p:spPr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9213" indent="0">
              <a:buNone/>
            </a:pPr>
            <a:r>
              <a:rPr lang="es-ES_tradnl" sz="1800" dirty="0" err="1"/>
              <a:t>Accés</a:t>
            </a:r>
            <a:r>
              <a:rPr lang="es-ES_tradnl" sz="1800" dirty="0"/>
              <a:t> al </a:t>
            </a:r>
            <a:r>
              <a:rPr lang="es-ES_tradnl" sz="1800" dirty="0" err="1"/>
              <a:t>servei</a:t>
            </a:r>
            <a:endParaRPr lang="es-ES_tradnl" sz="18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713" y="1417992"/>
            <a:ext cx="5671202" cy="12052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2713" y="2939306"/>
            <a:ext cx="5706638" cy="461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7500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358204" y="371792"/>
            <a:ext cx="540321" cy="5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 </a:t>
            </a:r>
          </a:p>
        </p:txBody>
      </p:sp>
      <p:pic>
        <p:nvPicPr>
          <p:cNvPr id="10" name="Picture Placeholder 5">
            <a:extLst>
              <a:ext uri="{FF2B5EF4-FFF2-40B4-BE49-F238E27FC236}">
                <a16:creationId xmlns:a16="http://schemas.microsoft.com/office/drawing/2014/main" id="{7B64308B-8500-CE4F-9ED0-C2EF4D6586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  <p:sp>
        <p:nvSpPr>
          <p:cNvPr id="15" name="Rectangle 10"/>
          <p:cNvSpPr/>
          <p:nvPr/>
        </p:nvSpPr>
        <p:spPr>
          <a:xfrm>
            <a:off x="0" y="2283718"/>
            <a:ext cx="1835696" cy="30690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95250" lvl="1" defTabSz="914400">
              <a:buClr>
                <a:srgbClr val="000000"/>
              </a:buClr>
              <a:buFont typeface="Arial"/>
              <a:buNone/>
            </a:pPr>
            <a:r>
              <a:rPr lang="es-ES" sz="20000" kern="0" dirty="0">
                <a:solidFill>
                  <a:schemeClr val="bg1">
                    <a:alpha val="36000"/>
                  </a:schemeClr>
                </a:solidFill>
                <a:latin typeface="Franklin Gothic Book" charset="0"/>
                <a:ea typeface="Franklin Gothic Book" charset="0"/>
                <a:cs typeface="Franklin Gothic Book" charset="0"/>
                <a:sym typeface="Arial"/>
              </a:rPr>
              <a:t>2</a:t>
            </a:r>
            <a:endParaRPr lang="ca-ES" sz="20000" kern="0" dirty="0">
              <a:solidFill>
                <a:schemeClr val="bg1">
                  <a:alpha val="36000"/>
                </a:schemeClr>
              </a:solidFill>
              <a:latin typeface="Franklin Gothic Book" charset="0"/>
              <a:ea typeface="Franklin Gothic Book" charset="0"/>
              <a:cs typeface="Franklin Gothic Book" charset="0"/>
              <a:sym typeface="Arial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0"/>
          </p:nvPr>
        </p:nvSpPr>
        <p:spPr>
          <a:xfrm>
            <a:off x="286519" y="588364"/>
            <a:ext cx="3781425" cy="13353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buNone/>
            </a:pPr>
            <a:r>
              <a:rPr lang="es-ES_tradnl" sz="3600" dirty="0"/>
              <a:t>Casos </a:t>
            </a:r>
            <a:r>
              <a:rPr lang="es-ES_tradnl" sz="3600" dirty="0" err="1"/>
              <a:t>d’ús</a:t>
            </a:r>
            <a:endParaRPr lang="es-ES_tradnl" sz="3600" dirty="0"/>
          </a:p>
        </p:txBody>
      </p:sp>
    </p:spTree>
    <p:extLst>
      <p:ext uri="{BB962C8B-B14F-4D97-AF65-F5344CB8AC3E}">
        <p14:creationId xmlns:p14="http://schemas.microsoft.com/office/powerpoint/2010/main" val="2127163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;p3"/>
          <p:cNvSpPr txBox="1">
            <a:spLocks/>
          </p:cNvSpPr>
          <p:nvPr/>
        </p:nvSpPr>
        <p:spPr>
          <a:xfrm>
            <a:off x="358204" y="555038"/>
            <a:ext cx="6179965" cy="554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1" i="0" u="none" strike="noStrike" cap="none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Nunito Sans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Funcionalitats</a:t>
            </a:r>
            <a:r>
              <a:rPr lang="en-US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associades</a:t>
            </a:r>
            <a:r>
              <a:rPr lang="en-US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en-US" dirty="0" err="1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cada</a:t>
            </a:r>
            <a:r>
              <a:rPr lang="en-US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rol</a:t>
            </a:r>
            <a:r>
              <a:rPr lang="en-US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58204" y="371792"/>
            <a:ext cx="540321" cy="5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 </a:t>
            </a:r>
          </a:p>
        </p:txBody>
      </p:sp>
      <p:sp>
        <p:nvSpPr>
          <p:cNvPr id="12" name="Google Shape;17;p3"/>
          <p:cNvSpPr txBox="1">
            <a:spLocks/>
          </p:cNvSpPr>
          <p:nvPr/>
        </p:nvSpPr>
        <p:spPr>
          <a:xfrm>
            <a:off x="845178" y="1675002"/>
            <a:ext cx="3817564" cy="2589869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00B050"/>
              </a:buClr>
            </a:pPr>
            <a:r>
              <a:rPr lang="ca-ES" sz="1500" b="1" i="0" dirty="0">
                <a:solidFill>
                  <a:schemeClr val="bg1"/>
                </a:solidFill>
              </a:rPr>
              <a:t>			                    	 			</a:t>
            </a:r>
            <a:r>
              <a:rPr lang="ca-ES" sz="1600" b="1" i="0" dirty="0">
                <a:solidFill>
                  <a:schemeClr val="bg1"/>
                </a:solidFill>
              </a:rPr>
              <a:t>Administrador</a:t>
            </a:r>
          </a:p>
          <a:p>
            <a:pPr marL="366713">
              <a:lnSpc>
                <a:spcPct val="150000"/>
              </a:lnSpc>
              <a:buClr>
                <a:srgbClr val="00B050"/>
              </a:buClr>
            </a:pPr>
            <a:endParaRPr lang="ca-ES" sz="1600" b="1" i="0" dirty="0">
              <a:solidFill>
                <a:schemeClr val="bg1"/>
              </a:solidFill>
            </a:endParaRP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Interessats no migrats</a:t>
            </a: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es-ES" sz="1400" i="0" dirty="0" err="1">
                <a:solidFill>
                  <a:schemeClr val="bg1"/>
                </a:solidFill>
              </a:rPr>
              <a:t>Gestió</a:t>
            </a:r>
            <a:r>
              <a:rPr lang="es-ES" sz="1400" i="0" dirty="0">
                <a:solidFill>
                  <a:schemeClr val="bg1"/>
                </a:solidFill>
              </a:rPr>
              <a:t> U.T persones o </a:t>
            </a:r>
            <a:r>
              <a:rPr lang="es-ES" sz="1400" i="0" dirty="0" err="1">
                <a:solidFill>
                  <a:schemeClr val="bg1"/>
                </a:solidFill>
              </a:rPr>
              <a:t>Dept</a:t>
            </a:r>
            <a:r>
              <a:rPr lang="es-ES" sz="1400" i="0" dirty="0">
                <a:solidFill>
                  <a:schemeClr val="bg1"/>
                </a:solidFill>
              </a:rPr>
              <a:t>.</a:t>
            </a:r>
            <a:endParaRPr lang="ca-ES" sz="1400" i="0" dirty="0">
              <a:solidFill>
                <a:schemeClr val="bg1"/>
              </a:solidFill>
            </a:endParaRP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Càrrega de dades</a:t>
            </a: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Tancament de registre</a:t>
            </a: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Plantilles altes ràpides</a:t>
            </a: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endParaRPr lang="ca-ES" sz="1400" i="0" dirty="0">
              <a:solidFill>
                <a:schemeClr val="bg1"/>
              </a:solidFill>
            </a:endParaRP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endParaRPr lang="ca-ES" sz="1400" i="0" dirty="0">
              <a:solidFill>
                <a:schemeClr val="bg1"/>
              </a:solidFill>
            </a:endParaRP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endParaRPr lang="ca-ES" sz="1400" i="0" dirty="0">
              <a:solidFill>
                <a:schemeClr val="bg1"/>
              </a:solidFill>
            </a:endParaRP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endParaRPr lang="ca-ES" sz="1400" i="0" dirty="0">
              <a:solidFill>
                <a:schemeClr val="bg1"/>
              </a:solidFill>
            </a:endParaRP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endParaRPr lang="ca-ES" sz="1400" i="0" dirty="0">
              <a:solidFill>
                <a:schemeClr val="bg1"/>
              </a:solidFill>
            </a:endParaRP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endParaRPr lang="ca-ES" sz="1400" i="0" dirty="0">
              <a:solidFill>
                <a:schemeClr val="bg1"/>
              </a:solidFill>
            </a:endParaRPr>
          </a:p>
        </p:txBody>
      </p:sp>
      <p:grpSp>
        <p:nvGrpSpPr>
          <p:cNvPr id="11" name="Google Shape;658;p43"/>
          <p:cNvGrpSpPr/>
          <p:nvPr/>
        </p:nvGrpSpPr>
        <p:grpSpPr>
          <a:xfrm>
            <a:off x="898525" y="1482516"/>
            <a:ext cx="835594" cy="588872"/>
            <a:chOff x="5247525" y="3007275"/>
            <a:chExt cx="517575" cy="384825"/>
          </a:xfrm>
        </p:grpSpPr>
        <p:sp>
          <p:nvSpPr>
            <p:cNvPr id="15" name="Google Shape;659;p43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60;p43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" name="Google Shape;17;p3"/>
          <p:cNvSpPr txBox="1">
            <a:spLocks/>
          </p:cNvSpPr>
          <p:nvPr/>
        </p:nvSpPr>
        <p:spPr>
          <a:xfrm>
            <a:off x="4545356" y="2016414"/>
            <a:ext cx="3111821" cy="2621812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00B050"/>
              </a:buClr>
            </a:pPr>
            <a:r>
              <a:rPr lang="ca-ES" sz="1500" b="1" i="0" dirty="0">
                <a:solidFill>
                  <a:schemeClr val="bg1"/>
                </a:solidFill>
              </a:rPr>
              <a:t>		</a:t>
            </a:r>
          </a:p>
          <a:p>
            <a:pPr marL="366713">
              <a:lnSpc>
                <a:spcPct val="150000"/>
              </a:lnSpc>
              <a:buClr>
                <a:srgbClr val="00B050"/>
              </a:buClr>
            </a:pPr>
            <a:endParaRPr lang="ca-ES" sz="1600" b="1" i="0" dirty="0">
              <a:solidFill>
                <a:schemeClr val="bg1"/>
              </a:solidFill>
            </a:endParaRP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Gestió àrees</a:t>
            </a: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Gestió U. de treball</a:t>
            </a: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Assignar els usuaris a àrees/U.T</a:t>
            </a: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Gestió quadre de classificació</a:t>
            </a: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Gestió tipologies documentals</a:t>
            </a: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endParaRPr lang="ca-ES" sz="1400" i="0" dirty="0">
              <a:solidFill>
                <a:schemeClr val="bg1"/>
              </a:solidFill>
            </a:endParaRP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endParaRPr lang="ca-ES" sz="1400" i="0" dirty="0">
              <a:solidFill>
                <a:schemeClr val="bg1"/>
              </a:solidFill>
            </a:endParaRP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endParaRPr lang="ca-ES" sz="1400" i="0" dirty="0">
              <a:solidFill>
                <a:schemeClr val="bg1"/>
              </a:solidFill>
            </a:endParaRP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endParaRPr lang="ca-ES" sz="1400" i="0" dirty="0">
              <a:solidFill>
                <a:schemeClr val="bg1"/>
              </a:solidFill>
            </a:endParaRP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endParaRPr lang="ca-ES" sz="1400" i="0" dirty="0">
              <a:solidFill>
                <a:schemeClr val="bg1"/>
              </a:solidFill>
            </a:endParaRPr>
          </a:p>
          <a:p>
            <a:pPr marL="366713">
              <a:lnSpc>
                <a:spcPct val="150000"/>
              </a:lnSpc>
              <a:buClr>
                <a:schemeClr val="bg1"/>
              </a:buClr>
              <a:buSzPct val="83000"/>
              <a:buFont typeface="Arial" charset="0"/>
              <a:buChar char="•"/>
            </a:pPr>
            <a:endParaRPr lang="ca-ES" sz="1400" i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363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85600" y="146584"/>
            <a:ext cx="6504312" cy="427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Administrar entorn:</a:t>
            </a:r>
          </a:p>
          <a:p>
            <a:pPr marL="823913" lvl="1" fontAlgn="ctr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següents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apartats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l’administració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tenen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veure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amb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gestió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expedients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ERES:</a:t>
            </a: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51520" y="627534"/>
            <a:ext cx="1872208" cy="993775"/>
          </a:xfrm>
        </p:spPr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51520" y="1880542"/>
            <a:ext cx="2051930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endParaRPr lang="es-ES_tradnl" sz="1800" dirty="0"/>
          </a:p>
          <a:p>
            <a:pPr marL="49213" indent="0">
              <a:buNone/>
            </a:pPr>
            <a:r>
              <a:rPr lang="es-ES_tradnl" sz="1800" dirty="0"/>
              <a:t>Administrar </a:t>
            </a:r>
            <a:r>
              <a:rPr lang="es-ES_tradnl" sz="1800" dirty="0" err="1"/>
              <a:t>entorn</a:t>
            </a:r>
            <a:endParaRPr lang="es-ES_tradnl" sz="18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30" y="1431548"/>
            <a:ext cx="3768875" cy="34626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3342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153564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8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Gestió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 de les </a:t>
            </a:r>
            <a:r>
              <a:rPr lang="es-ES" sz="18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unitats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 de </a:t>
            </a:r>
            <a:r>
              <a:rPr lang="es-ES" sz="18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l’entorn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 per persones o </a:t>
            </a:r>
            <a:r>
              <a:rPr lang="es-ES" sz="18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Dept</a:t>
            </a:r>
            <a:r>
              <a:rPr lang="es-E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r>
              <a:rPr lang="ca-ES" sz="1800" dirty="0"/>
              <a:t> 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: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Si es defineix l’entorn per gestió per departaments: els usuaris s’afegiran a unitats de treball (departaments) i els assentaments quedaran assignats a un departament (formada per 1 o n usuaris) sense voler especificar un treballador en concret. </a:t>
            </a:r>
            <a:r>
              <a:rPr lang="ca-ES" sz="14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Recomanat per garantir l’eficiència de la distribució dels registres evitant que quedin pendents de la gestió d’un usuari concret de la organització.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Si es defineix l’entorn per a usuaris (persones): els assentaments s’assignaran a un usuari en concret (l’administrador no tindrà opció per definir unitats de treball al menú de l’ERES 2,0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 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51520" y="627534"/>
            <a:ext cx="1872208" cy="993775"/>
          </a:xfrm>
        </p:spPr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6" y="1731494"/>
            <a:ext cx="1974582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Administrador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8" name="Google Shape;658;p43"/>
          <p:cNvGrpSpPr/>
          <p:nvPr/>
        </p:nvGrpSpPr>
        <p:grpSpPr>
          <a:xfrm>
            <a:off x="769827" y="2854650"/>
            <a:ext cx="835594" cy="588872"/>
            <a:chOff x="5247525" y="3007275"/>
            <a:chExt cx="517575" cy="384825"/>
          </a:xfrm>
        </p:grpSpPr>
        <p:sp>
          <p:nvSpPr>
            <p:cNvPr id="9" name="Google Shape;659;p43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60;p43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3870" y="3769282"/>
            <a:ext cx="2804900" cy="1236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340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30345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8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Càrrega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 de </a:t>
            </a:r>
            <a:r>
              <a:rPr lang="es-ES" sz="18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dades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 </a:t>
            </a:r>
            <a:r>
              <a:rPr lang="es-ES" sz="18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mitjançant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 </a:t>
            </a:r>
            <a:r>
              <a:rPr lang="es-ES" sz="18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fitxer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:</a:t>
            </a:r>
            <a:endParaRPr lang="ca-ES" sz="18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  <a:ea typeface="Raleway" charset="0"/>
              <a:cs typeface="Raleway" charset="0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del padró d’habitants (opció per ajuntaments)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d’interessats, de tipologies documentals, de quadre de classificació (fitxer </a:t>
            </a:r>
            <a:r>
              <a:rPr lang="ca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excel</a:t>
            </a: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seguint model publicat)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51520" y="627534"/>
            <a:ext cx="1872208" cy="993775"/>
          </a:xfrm>
        </p:spPr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6" y="1731494"/>
            <a:ext cx="1885602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Administrador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8" name="Google Shape;658;p43"/>
          <p:cNvGrpSpPr/>
          <p:nvPr/>
        </p:nvGrpSpPr>
        <p:grpSpPr>
          <a:xfrm>
            <a:off x="769827" y="2854650"/>
            <a:ext cx="835594" cy="588872"/>
            <a:chOff x="5247525" y="3007275"/>
            <a:chExt cx="517575" cy="384825"/>
          </a:xfrm>
        </p:grpSpPr>
        <p:sp>
          <p:nvSpPr>
            <p:cNvPr id="9" name="Google Shape;659;p43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60;p43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936" y="1902618"/>
            <a:ext cx="6320431" cy="1904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ángulo redondeado 1">
            <a:extLst>
              <a:ext uri="{FF2B5EF4-FFF2-40B4-BE49-F238E27FC236}">
                <a16:creationId xmlns:a16="http://schemas.microsoft.com/office/drawing/2014/main" id="{81DEE66B-211A-4B20-9D67-465BFFA6F186}"/>
              </a:ext>
            </a:extLst>
          </p:cNvPr>
          <p:cNvSpPr/>
          <p:nvPr/>
        </p:nvSpPr>
        <p:spPr>
          <a:xfrm>
            <a:off x="2511808" y="4007164"/>
            <a:ext cx="6192688" cy="1080120"/>
          </a:xfrm>
          <a:prstGeom prst="roundRect">
            <a:avLst/>
          </a:prstGeom>
          <a:solidFill>
            <a:srgbClr val="F28E5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>
                <a:solidFill>
                  <a:schemeClr val="tx1"/>
                </a:solidFill>
                <a:latin typeface="Raleway"/>
              </a:rPr>
              <a:t>Models de càrrega via </a:t>
            </a:r>
            <a:r>
              <a:rPr lang="ca-ES" b="1" dirty="0" err="1">
                <a:solidFill>
                  <a:schemeClr val="tx1"/>
                </a:solidFill>
                <a:latin typeface="Raleway"/>
              </a:rPr>
              <a:t>excel</a:t>
            </a:r>
            <a:r>
              <a:rPr lang="ca-ES" b="1" dirty="0">
                <a:solidFill>
                  <a:schemeClr val="tx1"/>
                </a:solidFill>
                <a:latin typeface="Raleway"/>
              </a:rPr>
              <a:t> publicats a: </a:t>
            </a:r>
            <a:r>
              <a:rPr lang="ca-ES" b="1" dirty="0">
                <a:solidFill>
                  <a:schemeClr val="tx1"/>
                </a:solidFill>
                <a:latin typeface="Raleway"/>
                <a:hlinkClick r:id="rId4"/>
              </a:rPr>
              <a:t>Càrrega de dades a ERES 2.0 mitjançant fitxers </a:t>
            </a:r>
            <a:r>
              <a:rPr lang="ca-ES" b="1" dirty="0" err="1">
                <a:solidFill>
                  <a:schemeClr val="tx1"/>
                </a:solidFill>
                <a:latin typeface="Raleway"/>
                <a:hlinkClick r:id="rId4"/>
              </a:rPr>
              <a:t>excel</a:t>
            </a:r>
            <a:endParaRPr lang="ca-ES" b="1" dirty="0">
              <a:solidFill>
                <a:schemeClr val="tx1"/>
              </a:solidFill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28236474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30345"/>
            <a:ext cx="6504312" cy="4125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Tancament de registre</a:t>
            </a:r>
            <a:r>
              <a:rPr lang="es-ES" sz="1800" i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:</a:t>
            </a:r>
            <a:endParaRPr lang="ca-ES" sz="1800" i="0">
              <a:solidFill>
                <a:schemeClr val="tx1">
                  <a:lumMod val="65000"/>
                  <a:lumOff val="35000"/>
                </a:schemeClr>
              </a:solidFill>
              <a:latin typeface="Raleway"/>
              <a:ea typeface="Raleway" charset="0"/>
              <a:cs typeface="Raleway" charset="0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termini, en dies, en que els assentaments quedaran com a tancats. Passat aquest termini ja no es podran modificar.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6" y="1731494"/>
            <a:ext cx="1885602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Administrador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8" name="Google Shape;658;p43"/>
          <p:cNvGrpSpPr/>
          <p:nvPr/>
        </p:nvGrpSpPr>
        <p:grpSpPr>
          <a:xfrm>
            <a:off x="769827" y="2854650"/>
            <a:ext cx="835594" cy="588872"/>
            <a:chOff x="5247525" y="3007275"/>
            <a:chExt cx="517575" cy="384825"/>
          </a:xfrm>
        </p:grpSpPr>
        <p:sp>
          <p:nvSpPr>
            <p:cNvPr id="9" name="Google Shape;659;p43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60;p43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385" y="1847433"/>
            <a:ext cx="6235327" cy="2297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97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30345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Plantilles altes ràpides: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permet donar d’alta un assentament amb la majoria de camps obligatoris ja emplenats. En aquest apartat es gestionen les plantilles, tant d’entrada com de sortida.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6" y="1731494"/>
            <a:ext cx="1885602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Administrador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8" name="Google Shape;658;p43"/>
          <p:cNvGrpSpPr/>
          <p:nvPr/>
        </p:nvGrpSpPr>
        <p:grpSpPr>
          <a:xfrm>
            <a:off x="769827" y="2854650"/>
            <a:ext cx="835594" cy="588872"/>
            <a:chOff x="5247525" y="3007275"/>
            <a:chExt cx="517575" cy="384825"/>
          </a:xfrm>
        </p:grpSpPr>
        <p:sp>
          <p:nvSpPr>
            <p:cNvPr id="9" name="Google Shape;659;p43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60;p43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802" y="1769317"/>
            <a:ext cx="6269403" cy="2455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3635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400714" y="67776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Gestió àrees - U. Treball - usuaris: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permet donar d’alta/baixa les àrees i unitats de treball per crear els nivells organitzatius del registre intern. Gestió d’àrees i unitats de treball públiques i privades i assignació d’usuaris a cadascuna d’elles per </a:t>
            </a:r>
            <a:r>
              <a:rPr lang="ca-ES" sz="14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permetre la gestió segmentada</a:t>
            </a: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 A ERES 2.0 existeix una safata corresponent a cada opció. 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6" y="1731494"/>
            <a:ext cx="1959330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Administrador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8" name="Google Shape;658;p43"/>
          <p:cNvGrpSpPr/>
          <p:nvPr/>
        </p:nvGrpSpPr>
        <p:grpSpPr>
          <a:xfrm>
            <a:off x="769827" y="2854650"/>
            <a:ext cx="835594" cy="588872"/>
            <a:chOff x="5247525" y="3007275"/>
            <a:chExt cx="517575" cy="384825"/>
          </a:xfrm>
        </p:grpSpPr>
        <p:sp>
          <p:nvSpPr>
            <p:cNvPr id="9" name="Google Shape;659;p43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60;p43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831" y="2128167"/>
            <a:ext cx="5165313" cy="2326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ángulo redondeado 1">
            <a:extLst>
              <a:ext uri="{FF2B5EF4-FFF2-40B4-BE49-F238E27FC236}">
                <a16:creationId xmlns:a16="http://schemas.microsoft.com/office/drawing/2014/main" id="{81DEE66B-211A-4B20-9D67-465BFFA6F186}"/>
              </a:ext>
            </a:extLst>
          </p:cNvPr>
          <p:cNvSpPr/>
          <p:nvPr/>
        </p:nvSpPr>
        <p:spPr>
          <a:xfrm>
            <a:off x="2652209" y="2599672"/>
            <a:ext cx="6192688" cy="1080120"/>
          </a:xfrm>
          <a:prstGeom prst="roundRect">
            <a:avLst/>
          </a:prstGeom>
          <a:solidFill>
            <a:srgbClr val="F28E5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>
                <a:solidFill>
                  <a:schemeClr val="tx1"/>
                </a:solidFill>
              </a:rPr>
              <a:t>Aquells entorns que estiguin definits per gestió de registres per persones (dispositiva 15) no tindran la safata U. de treball.</a:t>
            </a:r>
            <a:endParaRPr lang="ca-ES" b="1" dirty="0">
              <a:solidFill>
                <a:schemeClr val="tx1"/>
              </a:solidFill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26110706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400714" y="67776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Gestió quadre de classificació: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Existeixen dos models de quadre de classificació i catàleg de procediments/sèries documentals:</a:t>
            </a:r>
          </a:p>
          <a:p>
            <a:pPr marL="1281113" lvl="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 model e-SET del Consorci AOC.</a:t>
            </a:r>
          </a:p>
          <a:p>
            <a:pPr marL="1281113" lvl="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 model d’ajuntaments i consells comarcals elaborat per la Generalitat de Catalunya.</a:t>
            </a:r>
          </a:p>
          <a:p>
            <a:pPr marL="1281113" lvl="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S’afegeix la possibilitat de càrrega de model personalitzat per la funcionalitat de càrrega de dades.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6" y="1731494"/>
            <a:ext cx="1885602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Administrador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8" name="Google Shape;658;p43"/>
          <p:cNvGrpSpPr/>
          <p:nvPr/>
        </p:nvGrpSpPr>
        <p:grpSpPr>
          <a:xfrm>
            <a:off x="769827" y="2854650"/>
            <a:ext cx="835594" cy="588872"/>
            <a:chOff x="5247525" y="3007275"/>
            <a:chExt cx="517575" cy="384825"/>
          </a:xfrm>
        </p:grpSpPr>
        <p:sp>
          <p:nvSpPr>
            <p:cNvPr id="9" name="Google Shape;659;p43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60;p43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129" y="2715279"/>
            <a:ext cx="5609482" cy="2428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66740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073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Gestió tipologies documentals: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per defecte l’eina incorpora dos models de tipologies documental:- </a:t>
            </a:r>
          </a:p>
          <a:p>
            <a:pPr marL="1281113" lvl="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 model e-SET del Consorci AOC.- </a:t>
            </a:r>
          </a:p>
          <a:p>
            <a:pPr marL="1281113" lvl="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 quadre de tipus documentals de la Generalitat de Catalunya.</a:t>
            </a:r>
          </a:p>
          <a:p>
            <a:pPr marL="1281113" lvl="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S’afegeix la possibilitat de càrrega de tipologies documentals per la funcionalitat de càrrega d’excels.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6" y="1731494"/>
            <a:ext cx="1885602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Administrador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8" name="Google Shape;658;p43"/>
          <p:cNvGrpSpPr/>
          <p:nvPr/>
        </p:nvGrpSpPr>
        <p:grpSpPr>
          <a:xfrm>
            <a:off x="769827" y="2854650"/>
            <a:ext cx="835594" cy="588872"/>
            <a:chOff x="5247525" y="3007275"/>
            <a:chExt cx="517575" cy="384825"/>
          </a:xfrm>
        </p:grpSpPr>
        <p:sp>
          <p:nvSpPr>
            <p:cNvPr id="9" name="Google Shape;659;p43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60;p43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037" y="2321737"/>
            <a:ext cx="3392354" cy="26251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22291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358204" y="371792"/>
            <a:ext cx="540321" cy="5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 </a:t>
            </a:r>
          </a:p>
        </p:txBody>
      </p:sp>
      <p:grpSp>
        <p:nvGrpSpPr>
          <p:cNvPr id="21" name="Google Shape;540;p43"/>
          <p:cNvGrpSpPr/>
          <p:nvPr/>
        </p:nvGrpSpPr>
        <p:grpSpPr>
          <a:xfrm>
            <a:off x="898525" y="1654296"/>
            <a:ext cx="685752" cy="469064"/>
            <a:chOff x="1934025" y="1001650"/>
            <a:chExt cx="415300" cy="355600"/>
          </a:xfrm>
        </p:grpSpPr>
        <p:sp>
          <p:nvSpPr>
            <p:cNvPr id="22" name="Google Shape;541;p43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42;p43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543;p43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544;p43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7;p3"/>
          <p:cNvSpPr txBox="1">
            <a:spLocks/>
          </p:cNvSpPr>
          <p:nvPr/>
        </p:nvSpPr>
        <p:spPr>
          <a:xfrm>
            <a:off x="751448" y="1654296"/>
            <a:ext cx="3848473" cy="2902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algn="r">
              <a:lnSpc>
                <a:spcPct val="100000"/>
              </a:lnSpc>
              <a:spcAft>
                <a:spcPts val="600"/>
              </a:spcAft>
              <a:buClr>
                <a:srgbClr val="00B050"/>
              </a:buClr>
            </a:pPr>
            <a:r>
              <a:rPr lang="ca-ES" sz="1600" b="1" i="0" dirty="0">
                <a:solidFill>
                  <a:schemeClr val="bg1"/>
                </a:solidFill>
              </a:rPr>
              <a:t>Registre d’entrada/sortida</a:t>
            </a:r>
          </a:p>
          <a:p>
            <a:pPr marL="366713" algn="r">
              <a:lnSpc>
                <a:spcPct val="100000"/>
              </a:lnSpc>
              <a:spcAft>
                <a:spcPts val="600"/>
              </a:spcAft>
              <a:buClr>
                <a:srgbClr val="00B050"/>
              </a:buClr>
            </a:pPr>
            <a:endParaRPr lang="ca-ES" sz="1600" b="1" i="0" dirty="0">
              <a:solidFill>
                <a:schemeClr val="bg1"/>
              </a:solidFill>
            </a:endParaRP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rgbClr val="00B050"/>
              </a:buClr>
            </a:pPr>
            <a:r>
              <a:rPr lang="ca-ES" sz="1600" b="1" dirty="0">
                <a:solidFill>
                  <a:schemeClr val="bg1">
                    <a:lumMod val="95000"/>
                  </a:schemeClr>
                </a:solidFill>
              </a:rPr>
              <a:t>Gestió del registre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Alta del registre d’entrada/sortida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Completar assentaments serveis AOC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Annexar documents assentaments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Distribuir els assentaments a les àrees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Assentaments assignats incorrectament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Llistat i estadístiques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endParaRPr lang="ca-ES" sz="1400" i="0" dirty="0">
              <a:solidFill>
                <a:schemeClr val="bg1"/>
              </a:solidFill>
            </a:endParaRPr>
          </a:p>
          <a:p>
            <a:pPr marL="49213" indent="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</a:pPr>
            <a:endParaRPr lang="ca-ES" sz="1400" i="0" dirty="0">
              <a:solidFill>
                <a:schemeClr val="bg1"/>
              </a:solidFill>
            </a:endParaRPr>
          </a:p>
        </p:txBody>
      </p:sp>
      <p:sp>
        <p:nvSpPr>
          <p:cNvPr id="17" name="Google Shape;17;p3"/>
          <p:cNvSpPr txBox="1">
            <a:spLocks/>
          </p:cNvSpPr>
          <p:nvPr/>
        </p:nvSpPr>
        <p:spPr>
          <a:xfrm>
            <a:off x="4865745" y="1396031"/>
            <a:ext cx="3796624" cy="2979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00000"/>
              </a:lnSpc>
              <a:spcAft>
                <a:spcPts val="600"/>
              </a:spcAft>
              <a:buClr>
                <a:srgbClr val="00B050"/>
              </a:buClr>
            </a:pPr>
            <a:r>
              <a:rPr lang="ca-ES" sz="1500" b="1" i="0" dirty="0">
                <a:solidFill>
                  <a:schemeClr val="bg1"/>
                </a:solidFill>
              </a:rPr>
              <a:t>			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rgbClr val="00B050"/>
              </a:buClr>
            </a:pPr>
            <a:r>
              <a:rPr lang="ca-ES" sz="1500" b="1" i="0" dirty="0">
                <a:solidFill>
                  <a:schemeClr val="bg1"/>
                </a:solidFill>
              </a:rPr>
              <a:t>			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rgbClr val="00B050"/>
              </a:buClr>
            </a:pPr>
            <a:endParaRPr lang="ca-ES" sz="1600" b="1" dirty="0">
              <a:solidFill>
                <a:schemeClr val="bg1">
                  <a:lumMod val="95000"/>
                </a:schemeClr>
              </a:solidFill>
            </a:endParaRP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rgbClr val="00B050"/>
              </a:buClr>
            </a:pPr>
            <a:r>
              <a:rPr lang="ca-ES" sz="1600" b="1" dirty="0">
                <a:solidFill>
                  <a:schemeClr val="bg1">
                    <a:lumMod val="95000"/>
                  </a:schemeClr>
                </a:solidFill>
              </a:rPr>
              <a:t>Gestió del nucli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Gestió entitats públiques centralitzada per AOC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Gestió persones físiques i jurídiques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Gestió domicilis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Persones desconegudes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endParaRPr lang="ca-ES" sz="1400" i="0" dirty="0">
              <a:solidFill>
                <a:schemeClr val="bg1"/>
              </a:solidFill>
            </a:endParaRPr>
          </a:p>
        </p:txBody>
      </p:sp>
      <p:sp>
        <p:nvSpPr>
          <p:cNvPr id="11" name="Google Shape;16;p3"/>
          <p:cNvSpPr txBox="1">
            <a:spLocks/>
          </p:cNvSpPr>
          <p:nvPr/>
        </p:nvSpPr>
        <p:spPr>
          <a:xfrm>
            <a:off x="407065" y="504547"/>
            <a:ext cx="6179965" cy="554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1" i="0" u="none" strike="noStrike" cap="none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Nunito Sans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Funcionalitats</a:t>
            </a:r>
            <a:r>
              <a:rPr lang="en-US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associades</a:t>
            </a:r>
            <a:r>
              <a:rPr lang="en-US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en-US" dirty="0" err="1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cada</a:t>
            </a:r>
            <a:r>
              <a:rPr lang="en-US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rol</a:t>
            </a:r>
            <a:r>
              <a:rPr lang="en-US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806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073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Alta assentaments doc. presencial: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Quan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l’usuari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clica a “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accés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al registre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d’entrada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”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ens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obre una nova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pestanya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en 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qual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podrem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donar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d’alta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assentaments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d’entrada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i també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accedir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altres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funcionalitats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relacionades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amb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gestió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del registre.</a:t>
            </a: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1281113" lvl="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5" y="1731494"/>
            <a:ext cx="2023443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ca-ES" sz="1800" b="1" dirty="0">
                <a:solidFill>
                  <a:schemeClr val="bg1">
                    <a:lumMod val="95000"/>
                  </a:schemeClr>
                </a:solidFill>
              </a:rPr>
              <a:t>Gestió del registre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11" name="Google Shape;540;p43"/>
          <p:cNvGrpSpPr/>
          <p:nvPr/>
        </p:nvGrpSpPr>
        <p:grpSpPr>
          <a:xfrm>
            <a:off x="789193" y="3099188"/>
            <a:ext cx="685752" cy="469064"/>
            <a:chOff x="1934025" y="1001650"/>
            <a:chExt cx="415300" cy="355600"/>
          </a:xfrm>
        </p:grpSpPr>
        <p:sp>
          <p:nvSpPr>
            <p:cNvPr id="12" name="Google Shape;541;p43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42;p43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43;p43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44;p43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" name="Imagen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948" y="2069821"/>
            <a:ext cx="5905804" cy="2495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48122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073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Completar assentaments serveis AOC: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Quan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l’usuari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registre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accedeix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safata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registre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automàtics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“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Entrades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MUX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pendents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(AOC)” ha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d’informar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alguna dada per informar per considerar-los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correctes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Concretament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les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dades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que falten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són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l’àrea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i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U.Treball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ja que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és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impossible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d’assignar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-les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automàticament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</a:t>
            </a: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5" y="1731494"/>
            <a:ext cx="2023443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ca-ES" sz="1800" b="1" dirty="0">
                <a:solidFill>
                  <a:schemeClr val="bg1">
                    <a:lumMod val="95000"/>
                  </a:schemeClr>
                </a:solidFill>
              </a:rPr>
              <a:t>Gestió del registre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11" name="Google Shape;540;p43"/>
          <p:cNvGrpSpPr/>
          <p:nvPr/>
        </p:nvGrpSpPr>
        <p:grpSpPr>
          <a:xfrm>
            <a:off x="789193" y="3099188"/>
            <a:ext cx="685752" cy="469064"/>
            <a:chOff x="1934025" y="1001650"/>
            <a:chExt cx="415300" cy="355600"/>
          </a:xfrm>
        </p:grpSpPr>
        <p:sp>
          <p:nvSpPr>
            <p:cNvPr id="12" name="Google Shape;541;p43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42;p43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43;p43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44;p43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7" name="Imagen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023" y="2152375"/>
            <a:ext cx="5874052" cy="2330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62673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073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Annexar documents assentaments: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Després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donar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d’alta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un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assentament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cal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afegir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(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sol·licitud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i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annexos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). Per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fer-ho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cal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anar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pestanya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del menú inferior i clicar a 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icona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d’annexar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</a:t>
            </a: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5" y="1731494"/>
            <a:ext cx="2023443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ca-ES" sz="1800" b="1" dirty="0">
                <a:solidFill>
                  <a:schemeClr val="bg1">
                    <a:lumMod val="95000"/>
                  </a:schemeClr>
                </a:solidFill>
              </a:rPr>
              <a:t>Gestió del registre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11" name="Google Shape;540;p43"/>
          <p:cNvGrpSpPr/>
          <p:nvPr/>
        </p:nvGrpSpPr>
        <p:grpSpPr>
          <a:xfrm>
            <a:off x="789193" y="3099188"/>
            <a:ext cx="685752" cy="469064"/>
            <a:chOff x="1934025" y="1001650"/>
            <a:chExt cx="415300" cy="355600"/>
          </a:xfrm>
        </p:grpSpPr>
        <p:sp>
          <p:nvSpPr>
            <p:cNvPr id="12" name="Google Shape;541;p43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42;p43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43;p43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44;p43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" name="Imagen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457" y="1820988"/>
            <a:ext cx="4261649" cy="2639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35515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073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Annexar documents assentaments: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 la següent pantalla podem escollir entre: -referenciar un document en suport paper - adjuntar un document que tinguem desat al nostre ordinador  - adjuntar un document que tinguem desat al nostre ordinador i generar una còpia autèntica electrònica - crear una còpia autèntica mitjançant digitalització 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5" y="1731494"/>
            <a:ext cx="2023443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ca-ES" sz="1800" b="1" dirty="0">
                <a:solidFill>
                  <a:schemeClr val="bg1">
                    <a:lumMod val="95000"/>
                  </a:schemeClr>
                </a:solidFill>
              </a:rPr>
              <a:t>Gestió del registre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11" name="Google Shape;540;p43"/>
          <p:cNvGrpSpPr/>
          <p:nvPr/>
        </p:nvGrpSpPr>
        <p:grpSpPr>
          <a:xfrm>
            <a:off x="789193" y="3099188"/>
            <a:ext cx="685752" cy="469064"/>
            <a:chOff x="1934025" y="1001650"/>
            <a:chExt cx="415300" cy="355600"/>
          </a:xfrm>
        </p:grpSpPr>
        <p:sp>
          <p:nvSpPr>
            <p:cNvPr id="12" name="Google Shape;541;p43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42;p43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43;p43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44;p43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7" name="Imagen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340" y="2588179"/>
            <a:ext cx="5759746" cy="2209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34946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604403" y="2073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Definir document principal del registre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registres poden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tenir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dos tres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tipus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:</a:t>
            </a:r>
          </a:p>
          <a:p>
            <a:pPr marL="1281113" lvl="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procediment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(per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defecte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)</a:t>
            </a:r>
          </a:p>
          <a:p>
            <a:pPr marL="1281113" lvl="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la persona.</a:t>
            </a:r>
          </a:p>
          <a:p>
            <a:pPr marL="1281113" lvl="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principal de registre.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Aquest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pot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definir, o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bé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des del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moment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en que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s’annexa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el registre, o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bé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des de 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safata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sense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principal que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permet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seleccionar el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d’entre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tots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rels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que conté el registre:</a:t>
            </a: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5" y="1731494"/>
            <a:ext cx="2023443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ca-ES" sz="1800" b="1" dirty="0">
                <a:solidFill>
                  <a:schemeClr val="bg1">
                    <a:lumMod val="95000"/>
                  </a:schemeClr>
                </a:solidFill>
              </a:rPr>
              <a:t>Gestió del registre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11" name="Google Shape;540;p43"/>
          <p:cNvGrpSpPr/>
          <p:nvPr/>
        </p:nvGrpSpPr>
        <p:grpSpPr>
          <a:xfrm>
            <a:off x="789193" y="3099188"/>
            <a:ext cx="685752" cy="469064"/>
            <a:chOff x="1934025" y="1001650"/>
            <a:chExt cx="415300" cy="355600"/>
          </a:xfrm>
        </p:grpSpPr>
        <p:sp>
          <p:nvSpPr>
            <p:cNvPr id="12" name="Google Shape;541;p43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42;p43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43;p43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44;p43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2" y="2916367"/>
            <a:ext cx="3345541" cy="222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1909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073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Distribuir els assentaments a les àrees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Un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cop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hem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annexat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el/s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/s cal decidir 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qui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s’ha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distribuir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aquest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registre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d’entrada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i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amb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quin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motiu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diferents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motius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pels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quals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distribuïm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un registre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diferents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usuaris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l’organització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poden ser:</a:t>
            </a:r>
          </a:p>
          <a:p>
            <a:pPr marL="1281113" lvl="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Assabentat</a:t>
            </a: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: Àrea o </a:t>
            </a:r>
            <a:r>
              <a:rPr lang="ca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U.Treball</a:t>
            </a: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que no haurà de realitzar cap tràmit i acció sobre aquell assentament, però sí que n’ha d’estar assabentat. </a:t>
            </a:r>
          </a:p>
          <a:p>
            <a:pPr marL="1281113" lvl="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Tràmit:</a:t>
            </a: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Àrea o </a:t>
            </a:r>
            <a:r>
              <a:rPr lang="ca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U.Treball</a:t>
            </a: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encarregat de tramitar l’assentament. Per defecte, l’aplicació assigna a tràmit a l’àrea i </a:t>
            </a:r>
            <a:r>
              <a:rPr lang="ca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U.Treball</a:t>
            </a: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que s’ha consignat al fer l’assentament. </a:t>
            </a:r>
          </a:p>
          <a:p>
            <a:pPr marL="1281113" lvl="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Informe</a:t>
            </a: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: Àrea o </a:t>
            </a:r>
            <a:r>
              <a:rPr lang="ca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U.Treball</a:t>
            </a: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que en algun moment de la tramitació, haurà de realitzar un informe en referència a l’assentament. 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5" y="1731494"/>
            <a:ext cx="2023443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ca-ES" sz="1800" b="1" dirty="0">
                <a:solidFill>
                  <a:schemeClr val="bg1">
                    <a:lumMod val="95000"/>
                  </a:schemeClr>
                </a:solidFill>
              </a:rPr>
              <a:t>Gestió del registre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11" name="Google Shape;540;p43"/>
          <p:cNvGrpSpPr/>
          <p:nvPr/>
        </p:nvGrpSpPr>
        <p:grpSpPr>
          <a:xfrm>
            <a:off x="789193" y="3099188"/>
            <a:ext cx="685752" cy="469064"/>
            <a:chOff x="1934025" y="1001650"/>
            <a:chExt cx="415300" cy="355600"/>
          </a:xfrm>
        </p:grpSpPr>
        <p:sp>
          <p:nvSpPr>
            <p:cNvPr id="12" name="Google Shape;541;p43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42;p43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43;p43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44;p43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" name="Imagen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344" y="4221088"/>
            <a:ext cx="5696243" cy="793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79388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073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Assentaments assignats incorrectament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Aquesta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safata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inclou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un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llistat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assentaments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que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usuaris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destinataris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l’assentament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han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marcat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com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mal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assignades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ja que consideren que el personal de registre ha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assignat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malament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l’àrea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i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U.treball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o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bé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detecta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algun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altre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error en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l’emplenat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les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dades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</a:t>
            </a: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5" y="1731494"/>
            <a:ext cx="2023443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ca-ES" sz="1800" b="1" dirty="0">
                <a:solidFill>
                  <a:schemeClr val="bg1">
                    <a:lumMod val="95000"/>
                  </a:schemeClr>
                </a:solidFill>
              </a:rPr>
              <a:t>Gestió del registre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11" name="Google Shape;540;p43"/>
          <p:cNvGrpSpPr/>
          <p:nvPr/>
        </p:nvGrpSpPr>
        <p:grpSpPr>
          <a:xfrm>
            <a:off x="789193" y="3099188"/>
            <a:ext cx="685752" cy="469064"/>
            <a:chOff x="1934025" y="1001650"/>
            <a:chExt cx="415300" cy="355600"/>
          </a:xfrm>
        </p:grpSpPr>
        <p:sp>
          <p:nvSpPr>
            <p:cNvPr id="12" name="Google Shape;541;p43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42;p43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43;p43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44;p43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7" name="Imagen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708" y="2353972"/>
            <a:ext cx="5893103" cy="1765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95753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073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Llistat i estadístiques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Permet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exportar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resultats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d’una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cerca 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diferents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formats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(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pdf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,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excel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,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mdb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...). A partir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d’un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cercador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d’assentaments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des del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qual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pot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escollir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el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format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sortida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del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fitxer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</a:t>
            </a: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5" y="1731494"/>
            <a:ext cx="2023443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ca-ES" sz="1800" b="1" dirty="0">
                <a:solidFill>
                  <a:schemeClr val="bg1">
                    <a:lumMod val="95000"/>
                  </a:schemeClr>
                </a:solidFill>
              </a:rPr>
              <a:t>Gestió del registre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11" name="Google Shape;540;p43"/>
          <p:cNvGrpSpPr/>
          <p:nvPr/>
        </p:nvGrpSpPr>
        <p:grpSpPr>
          <a:xfrm>
            <a:off x="789193" y="3099188"/>
            <a:ext cx="685752" cy="469064"/>
            <a:chOff x="1934025" y="1001650"/>
            <a:chExt cx="415300" cy="355600"/>
          </a:xfrm>
        </p:grpSpPr>
        <p:sp>
          <p:nvSpPr>
            <p:cNvPr id="12" name="Google Shape;541;p43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42;p43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43;p43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44;p43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" name="Imagen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787" y="1907224"/>
            <a:ext cx="5302523" cy="450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001" y="2548990"/>
            <a:ext cx="2944093" cy="2175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56972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073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Marcar assentaments amb diligència/anul·lació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Permet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marcar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amb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diligència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o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anul·lació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determinats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assentaments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del registre que per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algun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motiu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es consideren o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bé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erronis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, o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bé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creats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amb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una data i hora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incorrectes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 A través de la cerca del registre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s’incorporen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les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opcions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d’anul·lar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registre o de marcar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amb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diligència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per tres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motius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diferenciats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Tant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registres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anul·lats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com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diligenciats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, queden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diferenciats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en una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safata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concreta disponible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pels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usuaris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amb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rol de registre.</a:t>
            </a: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5" y="1731494"/>
            <a:ext cx="2023443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ca-ES" sz="1800" b="1" dirty="0">
                <a:solidFill>
                  <a:schemeClr val="bg1">
                    <a:lumMod val="95000"/>
                  </a:schemeClr>
                </a:solidFill>
              </a:rPr>
              <a:t>Gestió del registre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11" name="Google Shape;540;p43"/>
          <p:cNvGrpSpPr/>
          <p:nvPr/>
        </p:nvGrpSpPr>
        <p:grpSpPr>
          <a:xfrm>
            <a:off x="789193" y="3099188"/>
            <a:ext cx="685752" cy="469064"/>
            <a:chOff x="1934025" y="1001650"/>
            <a:chExt cx="415300" cy="355600"/>
          </a:xfrm>
        </p:grpSpPr>
        <p:sp>
          <p:nvSpPr>
            <p:cNvPr id="12" name="Google Shape;541;p43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42;p43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43;p43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44;p43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733" y="2854650"/>
            <a:ext cx="6532012" cy="168796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6090" y="3680678"/>
            <a:ext cx="5387910" cy="146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8961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073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Descarregar </a:t>
            </a:r>
            <a:r>
              <a:rPr lang="ca-ES" sz="18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zip</a:t>
            </a: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 amb la documentació dels registres: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Permet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descarregar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un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zip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amb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tota 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documentació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del registre, a partir de la cerca del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mateix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:</a:t>
            </a: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5" y="1731494"/>
            <a:ext cx="2023443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ca-ES" sz="1800" b="1" dirty="0">
                <a:solidFill>
                  <a:schemeClr val="bg1">
                    <a:lumMod val="95000"/>
                  </a:schemeClr>
                </a:solidFill>
              </a:rPr>
              <a:t>Gestió del registre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11" name="Google Shape;540;p43"/>
          <p:cNvGrpSpPr/>
          <p:nvPr/>
        </p:nvGrpSpPr>
        <p:grpSpPr>
          <a:xfrm>
            <a:off x="789193" y="3099188"/>
            <a:ext cx="685752" cy="469064"/>
            <a:chOff x="1934025" y="1001650"/>
            <a:chExt cx="415300" cy="355600"/>
          </a:xfrm>
        </p:grpSpPr>
        <p:sp>
          <p:nvSpPr>
            <p:cNvPr id="12" name="Google Shape;541;p43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42;p43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43;p43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44;p43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7153" y="1430932"/>
            <a:ext cx="6816847" cy="356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632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073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Gestió entitats públiques centralitzada per AOC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Les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entitats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públiques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NO es poden donar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d’alta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la </a:t>
            </a:r>
            <a:r>
              <a:rPr lang="es-ES" sz="1400" b="1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gestió</a:t>
            </a:r>
            <a:r>
              <a:rPr lang="es-ES" sz="14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del </a:t>
            </a:r>
            <a:r>
              <a:rPr lang="es-ES" sz="1400" b="1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nucli</a:t>
            </a:r>
            <a:r>
              <a:rPr lang="es-ES" sz="14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400" b="1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l’ERES</a:t>
            </a:r>
            <a:r>
              <a:rPr lang="es-ES" sz="14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2,0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, perquè 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gestió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d’aquestes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les fa el Consorci AOC. En cas que es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detecti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que falta alguna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entitat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pública i,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fins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que el Consorci AOC, 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doni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d’alta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,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s’haurà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donar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d’alta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com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“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Altres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entitats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”.</a:t>
            </a: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5" y="1731494"/>
            <a:ext cx="2023443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ca-ES" sz="1800" b="1" dirty="0">
                <a:solidFill>
                  <a:schemeClr val="bg1">
                    <a:lumMod val="95000"/>
                  </a:schemeClr>
                </a:solidFill>
              </a:rPr>
              <a:t>Gestió del nucli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11" name="Google Shape;540;p43"/>
          <p:cNvGrpSpPr/>
          <p:nvPr/>
        </p:nvGrpSpPr>
        <p:grpSpPr>
          <a:xfrm>
            <a:off x="789193" y="3099188"/>
            <a:ext cx="685752" cy="469064"/>
            <a:chOff x="1934025" y="1001650"/>
            <a:chExt cx="415300" cy="355600"/>
          </a:xfrm>
        </p:grpSpPr>
        <p:sp>
          <p:nvSpPr>
            <p:cNvPr id="12" name="Google Shape;541;p43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42;p43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43;p43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44;p43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258" y="2274967"/>
            <a:ext cx="4461692" cy="2445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87196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073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Gestió persones físiques i jurídiques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L’eina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permet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donar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d’alta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diferents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tipus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persones i les dades a informar varíen en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funció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del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tipus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escollit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 Es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recomana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cercar la persona per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comprovar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si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existeix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al sistema, o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bé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des de 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fitxa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registre o des del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manteniment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persones.  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5" y="1731494"/>
            <a:ext cx="2023443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ca-ES" sz="1800" b="1" dirty="0">
                <a:solidFill>
                  <a:schemeClr val="bg1">
                    <a:lumMod val="95000"/>
                  </a:schemeClr>
                </a:solidFill>
              </a:rPr>
              <a:t>Gestió del nucli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11" name="Google Shape;540;p43"/>
          <p:cNvGrpSpPr/>
          <p:nvPr/>
        </p:nvGrpSpPr>
        <p:grpSpPr>
          <a:xfrm>
            <a:off x="789193" y="3099188"/>
            <a:ext cx="685752" cy="469064"/>
            <a:chOff x="1934025" y="1001650"/>
            <a:chExt cx="415300" cy="355600"/>
          </a:xfrm>
        </p:grpSpPr>
        <p:sp>
          <p:nvSpPr>
            <p:cNvPr id="12" name="Google Shape;541;p43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42;p43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43;p43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44;p43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" name="Imagen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690" y="2064745"/>
            <a:ext cx="4530781" cy="2505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00374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073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Gestió de domicilis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S’entén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per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domicili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com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el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lloc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residència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d’una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persona o el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lloc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on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legalment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es considera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establerta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una persona o una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entitat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per al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compliment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seus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deures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, per 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l’exercici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seus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drets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, per 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localització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jurídica, etc. 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5" y="1731494"/>
            <a:ext cx="2023443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ca-ES" sz="1800" b="1" dirty="0">
                <a:solidFill>
                  <a:schemeClr val="bg1">
                    <a:lumMod val="95000"/>
                  </a:schemeClr>
                </a:solidFill>
              </a:rPr>
              <a:t>Gestió del nucli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11" name="Google Shape;540;p43"/>
          <p:cNvGrpSpPr/>
          <p:nvPr/>
        </p:nvGrpSpPr>
        <p:grpSpPr>
          <a:xfrm>
            <a:off x="789193" y="3099188"/>
            <a:ext cx="685752" cy="469064"/>
            <a:chOff x="1934025" y="1001650"/>
            <a:chExt cx="415300" cy="355600"/>
          </a:xfrm>
        </p:grpSpPr>
        <p:sp>
          <p:nvSpPr>
            <p:cNvPr id="12" name="Google Shape;541;p43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42;p43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43;p43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44;p43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Rectángulo redondeado 1">
            <a:extLst>
              <a:ext uri="{FF2B5EF4-FFF2-40B4-BE49-F238E27FC236}">
                <a16:creationId xmlns:a16="http://schemas.microsoft.com/office/drawing/2014/main" id="{81DEE66B-211A-4B20-9D67-465BFFA6F186}"/>
              </a:ext>
            </a:extLst>
          </p:cNvPr>
          <p:cNvSpPr/>
          <p:nvPr/>
        </p:nvSpPr>
        <p:spPr>
          <a:xfrm>
            <a:off x="2456765" y="3977806"/>
            <a:ext cx="6192688" cy="1080120"/>
          </a:xfrm>
          <a:prstGeom prst="roundRect">
            <a:avLst/>
          </a:prstGeom>
          <a:solidFill>
            <a:srgbClr val="F28E5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</a:rPr>
              <a:t>IMPORTANT: </a:t>
            </a:r>
            <a:r>
              <a:rPr lang="es-ES" sz="1400" b="1" dirty="0" err="1">
                <a:solidFill>
                  <a:schemeClr val="tx1"/>
                </a:solidFill>
              </a:rPr>
              <a:t>L’eina</a:t>
            </a:r>
            <a:r>
              <a:rPr lang="es-ES" sz="1400" b="1" dirty="0">
                <a:solidFill>
                  <a:schemeClr val="tx1"/>
                </a:solidFill>
              </a:rPr>
              <a:t> incorpora un </a:t>
            </a:r>
            <a:r>
              <a:rPr lang="es-ES" sz="1400" b="1" dirty="0" err="1">
                <a:solidFill>
                  <a:schemeClr val="tx1"/>
                </a:solidFill>
              </a:rPr>
              <a:t>carrerer</a:t>
            </a:r>
            <a:r>
              <a:rPr lang="es-ES" sz="1400" b="1" dirty="0">
                <a:solidFill>
                  <a:schemeClr val="tx1"/>
                </a:solidFill>
              </a:rPr>
              <a:t> de </a:t>
            </a:r>
            <a:r>
              <a:rPr lang="es-ES" sz="1400" b="1" dirty="0" err="1">
                <a:solidFill>
                  <a:schemeClr val="tx1"/>
                </a:solidFill>
              </a:rPr>
              <a:t>tots</a:t>
            </a:r>
            <a:r>
              <a:rPr lang="es-ES" sz="1400" b="1" dirty="0">
                <a:solidFill>
                  <a:schemeClr val="tx1"/>
                </a:solidFill>
              </a:rPr>
              <a:t> </a:t>
            </a:r>
            <a:r>
              <a:rPr lang="es-ES" sz="1400" b="1" dirty="0" err="1">
                <a:solidFill>
                  <a:schemeClr val="tx1"/>
                </a:solidFill>
              </a:rPr>
              <a:t>els</a:t>
            </a:r>
            <a:r>
              <a:rPr lang="es-ES" sz="1400" b="1" dirty="0">
                <a:solidFill>
                  <a:schemeClr val="tx1"/>
                </a:solidFill>
              </a:rPr>
              <a:t> </a:t>
            </a:r>
            <a:r>
              <a:rPr lang="es-ES" sz="1400" b="1" dirty="0" err="1">
                <a:solidFill>
                  <a:schemeClr val="tx1"/>
                </a:solidFill>
              </a:rPr>
              <a:t>municipis</a:t>
            </a:r>
            <a:r>
              <a:rPr lang="es-ES" sz="1400" b="1" dirty="0">
                <a:solidFill>
                  <a:schemeClr val="tx1"/>
                </a:solidFill>
              </a:rPr>
              <a:t> </a:t>
            </a:r>
            <a:r>
              <a:rPr lang="es-ES" sz="1400" b="1" dirty="0" err="1">
                <a:solidFill>
                  <a:schemeClr val="tx1"/>
                </a:solidFill>
              </a:rPr>
              <a:t>d’Espanya</a:t>
            </a:r>
            <a:r>
              <a:rPr lang="es-ES" sz="1400" b="1" dirty="0">
                <a:solidFill>
                  <a:schemeClr val="tx1"/>
                </a:solidFill>
              </a:rPr>
              <a:t> per a facilitar la </a:t>
            </a:r>
            <a:r>
              <a:rPr lang="es-ES" sz="1400" b="1" dirty="0" err="1">
                <a:solidFill>
                  <a:schemeClr val="tx1"/>
                </a:solidFill>
              </a:rPr>
              <a:t>homogeneitat</a:t>
            </a:r>
            <a:r>
              <a:rPr lang="es-ES" sz="1400" b="1" dirty="0">
                <a:solidFill>
                  <a:schemeClr val="tx1"/>
                </a:solidFill>
              </a:rPr>
              <a:t> </a:t>
            </a:r>
            <a:r>
              <a:rPr lang="es-ES" sz="1400" b="1" dirty="0" err="1">
                <a:solidFill>
                  <a:schemeClr val="tx1"/>
                </a:solidFill>
              </a:rPr>
              <a:t>dels</a:t>
            </a:r>
            <a:r>
              <a:rPr lang="es-ES" sz="1400" b="1" dirty="0">
                <a:solidFill>
                  <a:schemeClr val="tx1"/>
                </a:solidFill>
              </a:rPr>
              <a:t> </a:t>
            </a:r>
            <a:r>
              <a:rPr lang="es-ES" sz="1400" b="1" dirty="0" err="1">
                <a:solidFill>
                  <a:schemeClr val="tx1"/>
                </a:solidFill>
              </a:rPr>
              <a:t>noms</a:t>
            </a:r>
            <a:r>
              <a:rPr lang="es-ES" sz="1400" b="1" dirty="0">
                <a:solidFill>
                  <a:schemeClr val="tx1"/>
                </a:solidFill>
              </a:rPr>
              <a:t> de les </a:t>
            </a:r>
            <a:r>
              <a:rPr lang="es-ES" sz="1400" b="1" dirty="0" err="1">
                <a:solidFill>
                  <a:schemeClr val="tx1"/>
                </a:solidFill>
              </a:rPr>
              <a:t>vies</a:t>
            </a:r>
            <a:r>
              <a:rPr lang="es-ES" sz="1400" b="1" dirty="0">
                <a:solidFill>
                  <a:schemeClr val="tx1"/>
                </a:solidFill>
              </a:rPr>
              <a:t>. En el cas de les persones </a:t>
            </a:r>
            <a:r>
              <a:rPr lang="es-ES" sz="1400" b="1" dirty="0" err="1">
                <a:solidFill>
                  <a:schemeClr val="tx1"/>
                </a:solidFill>
              </a:rPr>
              <a:t>carregades</a:t>
            </a:r>
            <a:r>
              <a:rPr lang="es-ES" sz="1400" b="1" dirty="0">
                <a:solidFill>
                  <a:schemeClr val="tx1"/>
                </a:solidFill>
              </a:rPr>
              <a:t> a partir del </a:t>
            </a:r>
            <a:r>
              <a:rPr lang="es-ES" sz="1400" b="1" dirty="0" err="1">
                <a:solidFill>
                  <a:schemeClr val="tx1"/>
                </a:solidFill>
              </a:rPr>
              <a:t>Padró</a:t>
            </a:r>
            <a:r>
              <a:rPr lang="es-ES" sz="1400" b="1" dirty="0">
                <a:solidFill>
                  <a:schemeClr val="tx1"/>
                </a:solidFill>
              </a:rPr>
              <a:t> </a:t>
            </a:r>
            <a:r>
              <a:rPr lang="es-ES" sz="1400" b="1" dirty="0" err="1">
                <a:solidFill>
                  <a:schemeClr val="tx1"/>
                </a:solidFill>
              </a:rPr>
              <a:t>d’habitants</a:t>
            </a:r>
            <a:r>
              <a:rPr lang="es-ES" sz="1400" b="1" dirty="0">
                <a:solidFill>
                  <a:schemeClr val="tx1"/>
                </a:solidFill>
              </a:rPr>
              <a:t> el </a:t>
            </a:r>
            <a:r>
              <a:rPr lang="es-ES" sz="1400" b="1" dirty="0" err="1">
                <a:solidFill>
                  <a:schemeClr val="tx1"/>
                </a:solidFill>
              </a:rPr>
              <a:t>domicili</a:t>
            </a:r>
            <a:r>
              <a:rPr lang="es-ES" sz="1400" b="1" dirty="0">
                <a:solidFill>
                  <a:schemeClr val="tx1"/>
                </a:solidFill>
              </a:rPr>
              <a:t> ja </a:t>
            </a:r>
            <a:r>
              <a:rPr lang="es-ES" sz="1400" b="1" dirty="0" err="1">
                <a:solidFill>
                  <a:schemeClr val="tx1"/>
                </a:solidFill>
              </a:rPr>
              <a:t>vindrà</a:t>
            </a:r>
            <a:r>
              <a:rPr lang="es-ES" sz="1400" b="1" dirty="0">
                <a:solidFill>
                  <a:schemeClr val="tx1"/>
                </a:solidFill>
              </a:rPr>
              <a:t> </a:t>
            </a:r>
            <a:r>
              <a:rPr lang="es-ES" sz="1400" b="1" dirty="0" err="1">
                <a:solidFill>
                  <a:schemeClr val="tx1"/>
                </a:solidFill>
              </a:rPr>
              <a:t>informat</a:t>
            </a:r>
            <a:r>
              <a:rPr lang="es-ES" sz="1400" b="1" dirty="0">
                <a:solidFill>
                  <a:schemeClr val="tx1"/>
                </a:solidFill>
              </a:rPr>
              <a:t> per </a:t>
            </a:r>
            <a:r>
              <a:rPr lang="es-ES" sz="1400" b="1" dirty="0" err="1">
                <a:solidFill>
                  <a:schemeClr val="tx1"/>
                </a:solidFill>
              </a:rPr>
              <a:t>defecte</a:t>
            </a:r>
            <a:endParaRPr lang="ca-ES" b="1" dirty="0">
              <a:solidFill>
                <a:schemeClr val="tx1"/>
              </a:solidFill>
              <a:latin typeface="Raleway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538" y="1731494"/>
            <a:ext cx="3039686" cy="2143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05200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073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Gestió de domicilis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L’eina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aplica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controls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per verificar que el DNI/NIE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informat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és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correcte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 Per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tant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,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quan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vulgui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donar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d’alta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una persona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sense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número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identificatiu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s’haurà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seleccionar una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d’aquestes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tipologies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persona: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Altres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persones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físiques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o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Altres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entitats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</a:t>
            </a: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5" y="1731494"/>
            <a:ext cx="2023443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ca-ES" sz="1800" b="1" dirty="0">
                <a:solidFill>
                  <a:schemeClr val="bg1">
                    <a:lumMod val="95000"/>
                  </a:schemeClr>
                </a:solidFill>
              </a:rPr>
              <a:t>Gestió del nucli</a:t>
            </a:r>
          </a:p>
          <a:p>
            <a:pPr marL="49213" indent="0"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11" name="Google Shape;540;p43"/>
          <p:cNvGrpSpPr/>
          <p:nvPr/>
        </p:nvGrpSpPr>
        <p:grpSpPr>
          <a:xfrm>
            <a:off x="789193" y="3099188"/>
            <a:ext cx="685752" cy="469064"/>
            <a:chOff x="1934025" y="1001650"/>
            <a:chExt cx="415300" cy="355600"/>
          </a:xfrm>
        </p:grpSpPr>
        <p:sp>
          <p:nvSpPr>
            <p:cNvPr id="12" name="Google Shape;541;p43"/>
            <p:cNvSpPr/>
            <p:nvPr/>
          </p:nvSpPr>
          <p:spPr>
            <a:xfrm>
              <a:off x="1934025" y="1303650"/>
              <a:ext cx="207650" cy="53600"/>
            </a:xfrm>
            <a:custGeom>
              <a:avLst/>
              <a:gdLst/>
              <a:ahLst/>
              <a:cxnLst/>
              <a:rect l="l" t="t" r="r" b="b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42;p43"/>
            <p:cNvSpPr/>
            <p:nvPr/>
          </p:nvSpPr>
          <p:spPr>
            <a:xfrm>
              <a:off x="2141650" y="1303650"/>
              <a:ext cx="207675" cy="53600"/>
            </a:xfrm>
            <a:custGeom>
              <a:avLst/>
              <a:gdLst/>
              <a:ahLst/>
              <a:cxnLst/>
              <a:rect l="l" t="t" r="r" b="b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43;p43"/>
            <p:cNvSpPr/>
            <p:nvPr/>
          </p:nvSpPr>
          <p:spPr>
            <a:xfrm>
              <a:off x="1934025" y="1001650"/>
              <a:ext cx="207650" cy="331250"/>
            </a:xfrm>
            <a:custGeom>
              <a:avLst/>
              <a:gdLst/>
              <a:ahLst/>
              <a:cxnLst/>
              <a:rect l="l" t="t" r="r" b="b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44;p43"/>
            <p:cNvSpPr/>
            <p:nvPr/>
          </p:nvSpPr>
          <p:spPr>
            <a:xfrm>
              <a:off x="2141650" y="1001650"/>
              <a:ext cx="207675" cy="331250"/>
            </a:xfrm>
            <a:custGeom>
              <a:avLst/>
              <a:gdLst/>
              <a:ahLst/>
              <a:cxnLst/>
              <a:rect l="l" t="t" r="r" b="b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335411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358204" y="371792"/>
            <a:ext cx="540321" cy="5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 </a:t>
            </a:r>
          </a:p>
        </p:txBody>
      </p:sp>
      <p:sp>
        <p:nvSpPr>
          <p:cNvPr id="14" name="Google Shape;17;p3"/>
          <p:cNvSpPr txBox="1">
            <a:spLocks/>
          </p:cNvSpPr>
          <p:nvPr/>
        </p:nvSpPr>
        <p:spPr>
          <a:xfrm>
            <a:off x="1042407" y="1515266"/>
            <a:ext cx="3655236" cy="2334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00000"/>
              </a:lnSpc>
              <a:spcAft>
                <a:spcPts val="600"/>
              </a:spcAft>
              <a:buClr>
                <a:srgbClr val="00B050"/>
              </a:buClr>
            </a:pPr>
            <a:r>
              <a:rPr lang="ca-ES" sz="1500" b="1" i="0" dirty="0">
                <a:solidFill>
                  <a:schemeClr val="bg1"/>
                </a:solidFill>
              </a:rPr>
              <a:t>				</a:t>
            </a:r>
            <a:r>
              <a:rPr lang="ca-ES" sz="1600" b="1" i="0" dirty="0">
                <a:solidFill>
                  <a:schemeClr val="bg1"/>
                </a:solidFill>
              </a:rPr>
              <a:t>Consulta 			d’entrada/sortida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rgbClr val="00B050"/>
              </a:buClr>
            </a:pPr>
            <a:endParaRPr lang="ca-ES" sz="1600" b="1" i="0" dirty="0">
              <a:solidFill>
                <a:schemeClr val="bg1"/>
              </a:solidFill>
            </a:endParaRP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500" i="0" dirty="0">
                <a:solidFill>
                  <a:schemeClr val="bg1"/>
                </a:solidFill>
              </a:rPr>
              <a:t>Assentaments pendent de tractar (meves)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500" i="0" dirty="0">
                <a:solidFill>
                  <a:schemeClr val="bg1"/>
                </a:solidFill>
              </a:rPr>
              <a:t>Assentaments pendent de tractar (totes)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500" i="0" dirty="0">
                <a:solidFill>
                  <a:schemeClr val="bg1"/>
                </a:solidFill>
              </a:rPr>
              <a:t>Marcar com a tractades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r>
              <a:rPr lang="ca-ES" sz="1500" i="0" dirty="0">
                <a:solidFill>
                  <a:schemeClr val="bg1"/>
                </a:solidFill>
              </a:rPr>
              <a:t>Marcar com a mal assignades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endParaRPr lang="ca-ES" sz="1500" i="0" dirty="0">
              <a:solidFill>
                <a:schemeClr val="bg1"/>
              </a:solidFill>
            </a:endParaRPr>
          </a:p>
        </p:txBody>
      </p:sp>
      <p:grpSp>
        <p:nvGrpSpPr>
          <p:cNvPr id="17" name="Google Shape;871;p43"/>
          <p:cNvGrpSpPr/>
          <p:nvPr/>
        </p:nvGrpSpPr>
        <p:grpSpPr>
          <a:xfrm>
            <a:off x="1048687" y="1515266"/>
            <a:ext cx="798447" cy="411397"/>
            <a:chOff x="3269900" y="3064500"/>
            <a:chExt cx="432325" cy="263075"/>
          </a:xfrm>
        </p:grpSpPr>
        <p:sp>
          <p:nvSpPr>
            <p:cNvPr id="18" name="Google Shape;872;p43"/>
            <p:cNvSpPr/>
            <p:nvPr/>
          </p:nvSpPr>
          <p:spPr>
            <a:xfrm>
              <a:off x="3269900" y="3064500"/>
              <a:ext cx="432325" cy="263075"/>
            </a:xfrm>
            <a:custGeom>
              <a:avLst/>
              <a:gdLst/>
              <a:ahLst/>
              <a:cxnLst/>
              <a:rect l="l" t="t" r="r" b="b"/>
              <a:pathLst>
                <a:path w="17293" h="10523" fill="none" extrusionOk="0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873;p43"/>
            <p:cNvSpPr/>
            <p:nvPr/>
          </p:nvSpPr>
          <p:spPr>
            <a:xfrm>
              <a:off x="3445875" y="3155825"/>
              <a:ext cx="80400" cy="80400"/>
            </a:xfrm>
            <a:custGeom>
              <a:avLst/>
              <a:gdLst/>
              <a:ahLst/>
              <a:cxnLst/>
              <a:rect l="l" t="t" r="r" b="b"/>
              <a:pathLst>
                <a:path w="3216" h="3216" fill="none" extrusionOk="0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74;p43"/>
            <p:cNvSpPr/>
            <p:nvPr/>
          </p:nvSpPr>
          <p:spPr>
            <a:xfrm>
              <a:off x="3381925" y="3091900"/>
              <a:ext cx="208275" cy="208275"/>
            </a:xfrm>
            <a:custGeom>
              <a:avLst/>
              <a:gdLst/>
              <a:ahLst/>
              <a:cxnLst/>
              <a:rect l="l" t="t" r="r" b="b"/>
              <a:pathLst>
                <a:path w="8331" h="8331" fill="none" extrusionOk="0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Google Shape;16;p3"/>
          <p:cNvSpPr txBox="1">
            <a:spLocks/>
          </p:cNvSpPr>
          <p:nvPr/>
        </p:nvSpPr>
        <p:spPr>
          <a:xfrm>
            <a:off x="358204" y="525416"/>
            <a:ext cx="6179965" cy="554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1" i="0" u="none" strike="noStrike" cap="none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Nunito Sans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Funcionalitats</a:t>
            </a:r>
            <a:r>
              <a:rPr lang="en-US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associades</a:t>
            </a:r>
            <a:r>
              <a:rPr lang="en-US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en-US" dirty="0" err="1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cada</a:t>
            </a:r>
            <a:r>
              <a:rPr lang="en-US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rol</a:t>
            </a:r>
            <a:r>
              <a:rPr lang="en-US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137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073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Assentaments pendent de tractar (meves)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En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aquesta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bústia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l’usuari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l’Unitat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treball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assignada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,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rebrà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assentaments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que ha de tramitar (imp. Han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tenir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annexat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i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camps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mínims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informats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).</a:t>
            </a: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146583" y="1731494"/>
            <a:ext cx="2114985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ca-ES" sz="1800" b="1" dirty="0"/>
              <a:t>Consulta d’entrada/sortida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10" name="Google Shape;871;p43"/>
          <p:cNvGrpSpPr/>
          <p:nvPr/>
        </p:nvGrpSpPr>
        <p:grpSpPr>
          <a:xfrm>
            <a:off x="788400" y="3127677"/>
            <a:ext cx="798447" cy="411397"/>
            <a:chOff x="3269900" y="3064500"/>
            <a:chExt cx="432325" cy="263075"/>
          </a:xfrm>
        </p:grpSpPr>
        <p:sp>
          <p:nvSpPr>
            <p:cNvPr id="16" name="Google Shape;872;p43"/>
            <p:cNvSpPr/>
            <p:nvPr/>
          </p:nvSpPr>
          <p:spPr>
            <a:xfrm>
              <a:off x="3269900" y="3064500"/>
              <a:ext cx="432325" cy="263075"/>
            </a:xfrm>
            <a:custGeom>
              <a:avLst/>
              <a:gdLst/>
              <a:ahLst/>
              <a:cxnLst/>
              <a:rect l="l" t="t" r="r" b="b"/>
              <a:pathLst>
                <a:path w="17293" h="10523" fill="none" extrusionOk="0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873;p43"/>
            <p:cNvSpPr/>
            <p:nvPr/>
          </p:nvSpPr>
          <p:spPr>
            <a:xfrm>
              <a:off x="3445875" y="3155825"/>
              <a:ext cx="80400" cy="80400"/>
            </a:xfrm>
            <a:custGeom>
              <a:avLst/>
              <a:gdLst/>
              <a:ahLst/>
              <a:cxnLst/>
              <a:rect l="l" t="t" r="r" b="b"/>
              <a:pathLst>
                <a:path w="3216" h="3216" fill="none" extrusionOk="0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874;p43"/>
            <p:cNvSpPr/>
            <p:nvPr/>
          </p:nvSpPr>
          <p:spPr>
            <a:xfrm>
              <a:off x="3381925" y="3091900"/>
              <a:ext cx="208275" cy="208275"/>
            </a:xfrm>
            <a:custGeom>
              <a:avLst/>
              <a:gdLst/>
              <a:ahLst/>
              <a:cxnLst/>
              <a:rect l="l" t="t" r="r" b="b"/>
              <a:pathLst>
                <a:path w="8331" h="8331" fill="none" extrusionOk="0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9" name="Imagen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374" y="2489401"/>
            <a:ext cx="5886753" cy="1562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6588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073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Assentaments pendent de tractar (totes)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En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aquesta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bústia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l’usuari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pot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veure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tots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assentaments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que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s’hagin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assignats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Unitats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treball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publiques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l’ens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 (imp. Han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tenir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annexat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i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camps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mínims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informats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).</a:t>
            </a: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111683" y="1731494"/>
            <a:ext cx="2149886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ca-ES" sz="1800" b="1" dirty="0"/>
              <a:t>Consulta d’entrada/sortida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10" name="Google Shape;871;p43"/>
          <p:cNvGrpSpPr/>
          <p:nvPr/>
        </p:nvGrpSpPr>
        <p:grpSpPr>
          <a:xfrm>
            <a:off x="788400" y="3127677"/>
            <a:ext cx="798447" cy="411397"/>
            <a:chOff x="3269900" y="3064500"/>
            <a:chExt cx="432325" cy="263075"/>
          </a:xfrm>
        </p:grpSpPr>
        <p:sp>
          <p:nvSpPr>
            <p:cNvPr id="16" name="Google Shape;872;p43"/>
            <p:cNvSpPr/>
            <p:nvPr/>
          </p:nvSpPr>
          <p:spPr>
            <a:xfrm>
              <a:off x="3269900" y="3064500"/>
              <a:ext cx="432325" cy="263075"/>
            </a:xfrm>
            <a:custGeom>
              <a:avLst/>
              <a:gdLst/>
              <a:ahLst/>
              <a:cxnLst/>
              <a:rect l="l" t="t" r="r" b="b"/>
              <a:pathLst>
                <a:path w="17293" h="10523" fill="none" extrusionOk="0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873;p43"/>
            <p:cNvSpPr/>
            <p:nvPr/>
          </p:nvSpPr>
          <p:spPr>
            <a:xfrm>
              <a:off x="3445875" y="3155825"/>
              <a:ext cx="80400" cy="80400"/>
            </a:xfrm>
            <a:custGeom>
              <a:avLst/>
              <a:gdLst/>
              <a:ahLst/>
              <a:cxnLst/>
              <a:rect l="l" t="t" r="r" b="b"/>
              <a:pathLst>
                <a:path w="3216" h="3216" fill="none" extrusionOk="0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874;p43"/>
            <p:cNvSpPr/>
            <p:nvPr/>
          </p:nvSpPr>
          <p:spPr>
            <a:xfrm>
              <a:off x="3381925" y="3091900"/>
              <a:ext cx="208275" cy="208275"/>
            </a:xfrm>
            <a:custGeom>
              <a:avLst/>
              <a:gdLst/>
              <a:ahLst/>
              <a:cxnLst/>
              <a:rect l="l" t="t" r="r" b="b"/>
              <a:pathLst>
                <a:path w="8331" h="8331" fill="none" extrusionOk="0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622" y="2029301"/>
            <a:ext cx="5924854" cy="1466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37436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073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Marcar com a tractades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Marcar el registre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com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tractat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implica eliminar-lo de 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bústia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com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pendent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Aquesta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acció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pot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fer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manera grupal,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seleccionant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varis registres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alhora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i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marcant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-los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com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tractats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</a:t>
            </a: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5" y="1731494"/>
            <a:ext cx="2023443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ca-ES" sz="1800" b="1" dirty="0"/>
              <a:t>Consulta d’entrada/sortida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10" name="Google Shape;871;p43"/>
          <p:cNvGrpSpPr/>
          <p:nvPr/>
        </p:nvGrpSpPr>
        <p:grpSpPr>
          <a:xfrm>
            <a:off x="788400" y="3127677"/>
            <a:ext cx="798447" cy="411397"/>
            <a:chOff x="3269900" y="3064500"/>
            <a:chExt cx="432325" cy="263075"/>
          </a:xfrm>
        </p:grpSpPr>
        <p:sp>
          <p:nvSpPr>
            <p:cNvPr id="16" name="Google Shape;872;p43"/>
            <p:cNvSpPr/>
            <p:nvPr/>
          </p:nvSpPr>
          <p:spPr>
            <a:xfrm>
              <a:off x="3269900" y="3064500"/>
              <a:ext cx="432325" cy="263075"/>
            </a:xfrm>
            <a:custGeom>
              <a:avLst/>
              <a:gdLst/>
              <a:ahLst/>
              <a:cxnLst/>
              <a:rect l="l" t="t" r="r" b="b"/>
              <a:pathLst>
                <a:path w="17293" h="10523" fill="none" extrusionOk="0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873;p43"/>
            <p:cNvSpPr/>
            <p:nvPr/>
          </p:nvSpPr>
          <p:spPr>
            <a:xfrm>
              <a:off x="3445875" y="3155825"/>
              <a:ext cx="80400" cy="80400"/>
            </a:xfrm>
            <a:custGeom>
              <a:avLst/>
              <a:gdLst/>
              <a:ahLst/>
              <a:cxnLst/>
              <a:rect l="l" t="t" r="r" b="b"/>
              <a:pathLst>
                <a:path w="3216" h="3216" fill="none" extrusionOk="0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874;p43"/>
            <p:cNvSpPr/>
            <p:nvPr/>
          </p:nvSpPr>
          <p:spPr>
            <a:xfrm>
              <a:off x="3381925" y="3091900"/>
              <a:ext cx="208275" cy="208275"/>
            </a:xfrm>
            <a:custGeom>
              <a:avLst/>
              <a:gdLst/>
              <a:ahLst/>
              <a:cxnLst/>
              <a:rect l="l" t="t" r="r" b="b"/>
              <a:pathLst>
                <a:path w="8331" h="8331" fill="none" extrusionOk="0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2771" y="2046576"/>
            <a:ext cx="5359376" cy="12160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03510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2073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Marcar com a mal assignades</a:t>
            </a: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En el cas que un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assentament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estigui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mal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informat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o es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detecti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alguna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anomalia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l’usuari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consulta del registre el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pot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marcar i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escriure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el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motiu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retorn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l’usuari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registre. </a:t>
            </a: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139603" y="1731494"/>
            <a:ext cx="2121965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r>
              <a:rPr lang="es-ES_tradnl" sz="1800" dirty="0"/>
              <a:t>: </a:t>
            </a:r>
          </a:p>
          <a:p>
            <a:pPr marL="49213" indent="0">
              <a:buNone/>
            </a:pPr>
            <a:r>
              <a:rPr lang="es-ES_tradnl" sz="1800" b="1" dirty="0" err="1"/>
              <a:t>Funcionalitats</a:t>
            </a:r>
            <a:r>
              <a:rPr lang="es-ES_tradnl" sz="1800" b="1" dirty="0"/>
              <a:t>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ca-ES" sz="1800" b="1" dirty="0"/>
              <a:t>Consulta d’entrada/sortida </a:t>
            </a:r>
          </a:p>
          <a:p>
            <a:pPr marL="49213" indent="0">
              <a:buClr>
                <a:srgbClr val="00B050"/>
              </a:buClr>
              <a:buNone/>
            </a:pPr>
            <a:r>
              <a:rPr lang="en" sz="18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👤</a:t>
            </a:r>
            <a:endParaRPr lang="es-ES_tradnl" sz="1800" b="1" dirty="0"/>
          </a:p>
          <a:p>
            <a:pPr marL="49213" indent="0">
              <a:buNone/>
            </a:pPr>
            <a:endParaRPr lang="es-ES_tradnl" sz="1800" dirty="0"/>
          </a:p>
        </p:txBody>
      </p:sp>
      <p:grpSp>
        <p:nvGrpSpPr>
          <p:cNvPr id="10" name="Google Shape;871;p43"/>
          <p:cNvGrpSpPr/>
          <p:nvPr/>
        </p:nvGrpSpPr>
        <p:grpSpPr>
          <a:xfrm>
            <a:off x="788400" y="3127677"/>
            <a:ext cx="798447" cy="411397"/>
            <a:chOff x="3269900" y="3064500"/>
            <a:chExt cx="432325" cy="263075"/>
          </a:xfrm>
        </p:grpSpPr>
        <p:sp>
          <p:nvSpPr>
            <p:cNvPr id="16" name="Google Shape;872;p43"/>
            <p:cNvSpPr/>
            <p:nvPr/>
          </p:nvSpPr>
          <p:spPr>
            <a:xfrm>
              <a:off x="3269900" y="3064500"/>
              <a:ext cx="432325" cy="263075"/>
            </a:xfrm>
            <a:custGeom>
              <a:avLst/>
              <a:gdLst/>
              <a:ahLst/>
              <a:cxnLst/>
              <a:rect l="l" t="t" r="r" b="b"/>
              <a:pathLst>
                <a:path w="17293" h="10523" fill="none" extrusionOk="0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873;p43"/>
            <p:cNvSpPr/>
            <p:nvPr/>
          </p:nvSpPr>
          <p:spPr>
            <a:xfrm>
              <a:off x="3445875" y="3155825"/>
              <a:ext cx="80400" cy="80400"/>
            </a:xfrm>
            <a:custGeom>
              <a:avLst/>
              <a:gdLst/>
              <a:ahLst/>
              <a:cxnLst/>
              <a:rect l="l" t="t" r="r" b="b"/>
              <a:pathLst>
                <a:path w="3216" h="3216" fill="none" extrusionOk="0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874;p43"/>
            <p:cNvSpPr/>
            <p:nvPr/>
          </p:nvSpPr>
          <p:spPr>
            <a:xfrm>
              <a:off x="3381925" y="3091900"/>
              <a:ext cx="208275" cy="208275"/>
            </a:xfrm>
            <a:custGeom>
              <a:avLst/>
              <a:gdLst/>
              <a:ahLst/>
              <a:cxnLst/>
              <a:rect l="l" t="t" r="r" b="b"/>
              <a:pathLst>
                <a:path w="8331" h="8331" fill="none" extrusionOk="0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w="381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300" y="2021905"/>
            <a:ext cx="5791498" cy="1955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89827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358204" y="371792"/>
            <a:ext cx="540321" cy="5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 </a:t>
            </a:r>
          </a:p>
        </p:txBody>
      </p:sp>
      <p:sp>
        <p:nvSpPr>
          <p:cNvPr id="14" name="Google Shape;17;p3"/>
          <p:cNvSpPr txBox="1">
            <a:spLocks/>
          </p:cNvSpPr>
          <p:nvPr/>
        </p:nvSpPr>
        <p:spPr>
          <a:xfrm>
            <a:off x="1838174" y="976305"/>
            <a:ext cx="3655236" cy="2334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00000"/>
              </a:lnSpc>
              <a:spcAft>
                <a:spcPts val="600"/>
              </a:spcAft>
              <a:buClr>
                <a:srgbClr val="00B050"/>
              </a:buClr>
            </a:pPr>
            <a:r>
              <a:rPr lang="ca-ES" sz="1500" b="1" i="0" dirty="0">
                <a:solidFill>
                  <a:schemeClr val="bg1"/>
                </a:solidFill>
              </a:rPr>
              <a:t>		Rol de </a:t>
            </a:r>
            <a:r>
              <a:rPr lang="ca-ES" sz="1600" b="1" i="0" dirty="0">
                <a:solidFill>
                  <a:schemeClr val="bg1"/>
                </a:solidFill>
              </a:rPr>
              <a:t>Gestió d’expedients</a:t>
            </a: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rgbClr val="00B050"/>
              </a:buClr>
            </a:pPr>
            <a:endParaRPr lang="ca-ES" sz="1600" b="1" i="0" dirty="0">
              <a:solidFill>
                <a:schemeClr val="bg1"/>
              </a:solidFill>
            </a:endParaRPr>
          </a:p>
          <a:p>
            <a:pPr marL="334963" indent="-285750">
              <a:lnSpc>
                <a:spcPct val="15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Iniciar expedient</a:t>
            </a:r>
          </a:p>
          <a:p>
            <a:pPr marL="334963" indent="-285750">
              <a:lnSpc>
                <a:spcPct val="15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Iniciar tràmits</a:t>
            </a:r>
          </a:p>
          <a:p>
            <a:pPr marL="334963" indent="-285750">
              <a:lnSpc>
                <a:spcPct val="15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Crear documents</a:t>
            </a:r>
          </a:p>
          <a:p>
            <a:pPr marL="334963" indent="-285750">
              <a:lnSpc>
                <a:spcPct val="15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ca-ES" sz="1400" i="0" dirty="0">
                <a:solidFill>
                  <a:schemeClr val="bg1"/>
                </a:solidFill>
              </a:rPr>
              <a:t>Annexar documents:</a:t>
            </a:r>
          </a:p>
          <a:p>
            <a:pPr marL="792163" lvl="1" indent="-285750">
              <a:lnSpc>
                <a:spcPct val="15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es-ES" sz="1200" i="0" dirty="0">
                <a:solidFill>
                  <a:schemeClr val="bg1"/>
                </a:solidFill>
                <a:latin typeface="Raleway"/>
              </a:rPr>
              <a:t>Enviar a signar</a:t>
            </a:r>
          </a:p>
          <a:p>
            <a:pPr marL="792163" lvl="1" indent="-285750">
              <a:lnSpc>
                <a:spcPct val="15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es-ES" sz="1200" i="0" dirty="0">
                <a:solidFill>
                  <a:schemeClr val="bg1"/>
                </a:solidFill>
                <a:latin typeface="Raleway"/>
              </a:rPr>
              <a:t>Publicar al </a:t>
            </a:r>
            <a:r>
              <a:rPr lang="es-ES" sz="1200" i="0" dirty="0" err="1">
                <a:solidFill>
                  <a:schemeClr val="bg1"/>
                </a:solidFill>
                <a:latin typeface="Raleway"/>
              </a:rPr>
              <a:t>Tauler</a:t>
            </a:r>
            <a:endParaRPr lang="es-ES" sz="1200" i="0" dirty="0">
              <a:solidFill>
                <a:schemeClr val="bg1"/>
              </a:solidFill>
              <a:latin typeface="Raleway"/>
            </a:endParaRPr>
          </a:p>
          <a:p>
            <a:pPr marL="792163" lvl="1" indent="-285750">
              <a:lnSpc>
                <a:spcPct val="15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es-ES" sz="1200" i="0" dirty="0">
                <a:solidFill>
                  <a:schemeClr val="bg1"/>
                </a:solidFill>
                <a:latin typeface="Raleway"/>
              </a:rPr>
              <a:t>Notificar a </a:t>
            </a:r>
            <a:r>
              <a:rPr lang="es-ES" sz="1200" i="0" dirty="0" err="1">
                <a:solidFill>
                  <a:schemeClr val="bg1"/>
                </a:solidFill>
                <a:latin typeface="Raleway"/>
              </a:rPr>
              <a:t>interessat</a:t>
            </a:r>
            <a:endParaRPr lang="es-ES" sz="1200" i="0" dirty="0">
              <a:solidFill>
                <a:schemeClr val="bg1"/>
              </a:solidFill>
              <a:latin typeface="Raleway"/>
            </a:endParaRPr>
          </a:p>
          <a:p>
            <a:pPr marL="792163" lvl="1" indent="-285750">
              <a:lnSpc>
                <a:spcPct val="15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es-ES" sz="1200" i="0" dirty="0" err="1">
                <a:solidFill>
                  <a:schemeClr val="bg1"/>
                </a:solidFill>
                <a:latin typeface="Raleway"/>
              </a:rPr>
              <a:t>Tramesa</a:t>
            </a:r>
            <a:r>
              <a:rPr lang="es-ES" sz="1200" i="0" dirty="0">
                <a:solidFill>
                  <a:schemeClr val="bg1"/>
                </a:solidFill>
                <a:latin typeface="Raleway"/>
              </a:rPr>
              <a:t> </a:t>
            </a:r>
            <a:r>
              <a:rPr lang="es-ES" sz="1200" i="0" dirty="0" err="1">
                <a:solidFill>
                  <a:schemeClr val="bg1"/>
                </a:solidFill>
                <a:latin typeface="Raleway"/>
              </a:rPr>
              <a:t>genèrica</a:t>
            </a:r>
            <a:endParaRPr lang="es-ES" sz="1200" i="0" dirty="0">
              <a:solidFill>
                <a:schemeClr val="bg1"/>
              </a:solidFill>
              <a:latin typeface="Raleway"/>
            </a:endParaRPr>
          </a:p>
          <a:p>
            <a:pPr marL="334963" indent="-285750">
              <a:lnSpc>
                <a:spcPct val="15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es-ES" sz="1400" i="0" dirty="0">
                <a:solidFill>
                  <a:schemeClr val="bg1"/>
                </a:solidFill>
              </a:rPr>
              <a:t>Tasques</a:t>
            </a:r>
          </a:p>
          <a:p>
            <a:pPr marL="334963" indent="-285750">
              <a:lnSpc>
                <a:spcPct val="15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es-ES" sz="1400" i="0" dirty="0" err="1">
                <a:solidFill>
                  <a:schemeClr val="bg1"/>
                </a:solidFill>
              </a:rPr>
              <a:t>Finalitzar</a:t>
            </a:r>
            <a:r>
              <a:rPr lang="es-ES" sz="1400" i="0" dirty="0">
                <a:solidFill>
                  <a:schemeClr val="bg1"/>
                </a:solidFill>
              </a:rPr>
              <a:t> </a:t>
            </a:r>
            <a:r>
              <a:rPr lang="es-ES" sz="1400" i="0" dirty="0" err="1">
                <a:solidFill>
                  <a:schemeClr val="bg1"/>
                </a:solidFill>
              </a:rPr>
              <a:t>expedient</a:t>
            </a:r>
            <a:endParaRPr lang="es-ES" sz="1400" i="0" dirty="0">
              <a:solidFill>
                <a:schemeClr val="bg1"/>
              </a:solidFill>
            </a:endParaRPr>
          </a:p>
          <a:p>
            <a:pPr marL="334963" indent="-285750">
              <a:lnSpc>
                <a:spcPct val="150000"/>
              </a:lnSpc>
              <a:buClr>
                <a:schemeClr val="bg1"/>
              </a:buClr>
              <a:buSzPct val="83000"/>
              <a:buFont typeface="Arial" panose="020B0604020202020204" pitchFamily="34" charset="0"/>
              <a:buChar char="•"/>
            </a:pPr>
            <a:r>
              <a:rPr lang="es-ES" sz="1400" i="0" dirty="0">
                <a:solidFill>
                  <a:schemeClr val="bg1"/>
                </a:solidFill>
              </a:rPr>
              <a:t>Enviar a </a:t>
            </a:r>
            <a:r>
              <a:rPr lang="es-ES" sz="1400" i="0" dirty="0" err="1">
                <a:solidFill>
                  <a:schemeClr val="bg1"/>
                </a:solidFill>
              </a:rPr>
              <a:t>iArxiu</a:t>
            </a:r>
            <a:r>
              <a:rPr lang="es-ES" sz="1400" i="0" dirty="0">
                <a:solidFill>
                  <a:schemeClr val="bg1"/>
                </a:solidFill>
              </a:rPr>
              <a:t> (rol </a:t>
            </a:r>
            <a:r>
              <a:rPr lang="es-ES" sz="1400" i="0" dirty="0" err="1">
                <a:solidFill>
                  <a:schemeClr val="bg1"/>
                </a:solidFill>
              </a:rPr>
              <a:t>d’arxiver</a:t>
            </a:r>
            <a:r>
              <a:rPr lang="es-ES" sz="1400" i="0" dirty="0">
                <a:solidFill>
                  <a:schemeClr val="bg1"/>
                </a:solidFill>
              </a:rPr>
              <a:t>)</a:t>
            </a:r>
            <a:endParaRPr lang="ca-ES" sz="1400" i="0" dirty="0">
              <a:solidFill>
                <a:schemeClr val="bg1"/>
              </a:solidFill>
            </a:endParaRPr>
          </a:p>
          <a:p>
            <a:pPr marL="366713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83000"/>
              <a:buFont typeface="Arial" charset="0"/>
              <a:buChar char="•"/>
            </a:pPr>
            <a:endParaRPr lang="ca-ES" sz="1500" i="0" dirty="0">
              <a:solidFill>
                <a:schemeClr val="bg1"/>
              </a:solidFill>
            </a:endParaRPr>
          </a:p>
        </p:txBody>
      </p:sp>
      <p:sp>
        <p:nvSpPr>
          <p:cNvPr id="11" name="Google Shape;16;p3"/>
          <p:cNvSpPr txBox="1">
            <a:spLocks/>
          </p:cNvSpPr>
          <p:nvPr/>
        </p:nvSpPr>
        <p:spPr>
          <a:xfrm>
            <a:off x="358204" y="248354"/>
            <a:ext cx="6179965" cy="554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1" i="0" u="none" strike="noStrike" cap="none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Nunito Sans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Funcionalitats</a:t>
            </a:r>
            <a:r>
              <a:rPr lang="en-US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associades</a:t>
            </a:r>
            <a:r>
              <a:rPr lang="en-US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en-US" dirty="0" err="1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cada</a:t>
            </a:r>
            <a:r>
              <a:rPr lang="en-US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rol</a:t>
            </a:r>
            <a:r>
              <a:rPr lang="en-US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005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03450" y="146584"/>
            <a:ext cx="6504312" cy="427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Iniciar expedients:</a:t>
            </a:r>
          </a:p>
          <a:p>
            <a:pPr marL="823913" lvl="1" fontAlgn="ctr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Des de 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safata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pendent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tractar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del registre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amb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herència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dades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:</a:t>
            </a:r>
          </a:p>
          <a:p>
            <a:pPr marL="823913" lvl="1" fontAlgn="ctr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 fontAlgn="ctr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 fontAlgn="ctr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 fontAlgn="ctr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 fontAlgn="ctr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 fontAlgn="ctr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 fontAlgn="ctr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D’ofici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(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iniciant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totes les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dades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):</a:t>
            </a:r>
          </a:p>
          <a:p>
            <a:pPr marL="823913" lvl="1" fontAlgn="ctr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 fontAlgn="ctr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51520" y="627534"/>
            <a:ext cx="1872208" cy="993775"/>
          </a:xfrm>
        </p:spPr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51520" y="1880542"/>
            <a:ext cx="2051930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endParaRPr lang="es-ES_tradnl" sz="1800" dirty="0"/>
          </a:p>
          <a:p>
            <a:pPr marL="49213" indent="0">
              <a:buNone/>
            </a:pPr>
            <a:r>
              <a:rPr lang="es-ES_tradnl" sz="1800" dirty="0" err="1"/>
              <a:t>Gestió</a:t>
            </a:r>
            <a:r>
              <a:rPr lang="es-ES_tradnl" sz="1800" dirty="0"/>
              <a:t> </a:t>
            </a:r>
            <a:r>
              <a:rPr lang="es-ES_tradnl" sz="1800" dirty="0" err="1"/>
              <a:t>d’expedients</a:t>
            </a:r>
            <a:endParaRPr lang="es-ES_tradnl" sz="1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981" y="1302352"/>
            <a:ext cx="4013437" cy="15289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3645" y="3497056"/>
            <a:ext cx="5275321" cy="1492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04232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03450" y="146583"/>
            <a:ext cx="6504312" cy="4737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Documents de l’expedient: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 través d’aquest apartat podem:</a:t>
            </a:r>
          </a:p>
          <a:p>
            <a:pPr marL="12811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Annexar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,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veure’ls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en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mode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edició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,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fer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còpia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autèntica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, enviar-los a signar, registrar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sortida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, relacionar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amb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expedients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i publicar al e-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Tauler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</a:t>
            </a:r>
          </a:p>
          <a:p>
            <a:pPr marL="12811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12811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12811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12811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12811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12811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Crear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documents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de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tràmits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: imprescindible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tenir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instal·lada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la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solució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</a:t>
            </a:r>
            <a:r>
              <a:rPr lang="es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d’escriptori</a:t>
            </a:r>
            <a:r>
              <a:rPr lang="es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GEMBPM. </a:t>
            </a:r>
          </a:p>
          <a:p>
            <a:pPr marL="12811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51520" y="627534"/>
            <a:ext cx="1872208" cy="993775"/>
          </a:xfrm>
        </p:spPr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51520" y="1880542"/>
            <a:ext cx="2051930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endParaRPr lang="es-ES_tradnl" sz="1800" dirty="0"/>
          </a:p>
          <a:p>
            <a:pPr marL="49213" indent="0">
              <a:buNone/>
            </a:pPr>
            <a:r>
              <a:rPr lang="es-ES_tradnl" sz="1800" dirty="0" err="1"/>
              <a:t>Gestió</a:t>
            </a:r>
            <a:r>
              <a:rPr lang="es-ES_tradnl" sz="1800" dirty="0"/>
              <a:t> </a:t>
            </a:r>
            <a:r>
              <a:rPr lang="es-ES_tradnl" sz="1800" dirty="0" err="1"/>
              <a:t>d’expedients</a:t>
            </a:r>
            <a:endParaRPr lang="es-ES_tradnl" sz="18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934" y="2080632"/>
            <a:ext cx="5310802" cy="1232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28B6988-8ADC-9482-02DB-C5EE8ED0F4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5133" y="4155400"/>
            <a:ext cx="6204404" cy="84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0941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292662" y="83763"/>
            <a:ext cx="6504312" cy="427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Enviar document a signar: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La solució disposa d’una funcionalitat per signar els documents des de dins de l’ERES per un o més usuaris de l’eina. Es poden enviar a signar documents relacionats o no amb un expedient, a usuaris o circuits de signatura </a:t>
            </a:r>
            <a:r>
              <a:rPr lang="ca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predefinits</a:t>
            </a: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per l’administrador.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12811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51520" y="627534"/>
            <a:ext cx="1872208" cy="993775"/>
          </a:xfrm>
        </p:spPr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51520" y="1880542"/>
            <a:ext cx="2051930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endParaRPr lang="es-ES_tradnl" sz="1800" dirty="0"/>
          </a:p>
          <a:p>
            <a:pPr marL="49213" indent="0">
              <a:buNone/>
            </a:pPr>
            <a:r>
              <a:rPr lang="es-ES_tradnl" sz="1800" dirty="0" err="1"/>
              <a:t>Gestió</a:t>
            </a:r>
            <a:r>
              <a:rPr lang="es-ES_tradnl" sz="1800" dirty="0"/>
              <a:t> </a:t>
            </a:r>
            <a:r>
              <a:rPr lang="es-ES_tradnl" sz="1800" dirty="0" err="1"/>
              <a:t>d’expedients</a:t>
            </a:r>
            <a:endParaRPr lang="es-ES_tradnl" sz="1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140" y="1761879"/>
            <a:ext cx="4281090" cy="1809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2384" y="3728847"/>
            <a:ext cx="6515100" cy="1381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05197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37742"/>
            </a:gs>
            <a:gs pos="59000">
              <a:srgbClr val="E78B5F"/>
            </a:gs>
            <a:gs pos="100000">
              <a:srgbClr val="E0606C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03450" y="146584"/>
            <a:ext cx="6504312" cy="427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Seguiment de notificacions: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Si registrem de sortida un document de l’expedient per enviar a través d’e-NOTUM o tramesa genèrica de l’EACAT, ens quedarà al seguiment de notificacions de l’expedient per a gestionar l’enviament, des del qual podrem realitzar l’enviament: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51520" y="1880542"/>
            <a:ext cx="2051930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endParaRPr lang="es-ES_tradnl" sz="1800" dirty="0"/>
          </a:p>
          <a:p>
            <a:pPr marL="49213" indent="0">
              <a:buNone/>
            </a:pPr>
            <a:r>
              <a:rPr lang="es-ES_tradnl" sz="1800" dirty="0" err="1"/>
              <a:t>Gestió</a:t>
            </a:r>
            <a:r>
              <a:rPr lang="es-ES_tradnl" sz="1800" dirty="0"/>
              <a:t> </a:t>
            </a:r>
            <a:r>
              <a:rPr lang="es-ES_tradnl" sz="1800" dirty="0" err="1"/>
              <a:t>d’expedients</a:t>
            </a:r>
            <a:endParaRPr lang="es-ES_tradnl" sz="1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960" y="2103907"/>
            <a:ext cx="4877154" cy="130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6878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37742"/>
            </a:gs>
            <a:gs pos="59000">
              <a:srgbClr val="E78B5F"/>
            </a:gs>
            <a:gs pos="100000">
              <a:srgbClr val="E0606C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03450" y="146584"/>
            <a:ext cx="6504312" cy="427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Enviar notificació: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Un cop registrat de sortida un document es pot enviar notificació/comunicació a través d’ERES: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506413" lvl="1" indent="0">
              <a:lnSpc>
                <a:spcPct val="150000"/>
              </a:lnSpc>
              <a:buClr>
                <a:srgbClr val="F28E5E"/>
              </a:buClr>
              <a:buSzPct val="140000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És imprescindible que el registre tingui informada almenys una dada de contacte. El document no pot pesar més de 3MB. El resum del registre no pot superar els 85 caràcters.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51520" y="1880542"/>
            <a:ext cx="2051930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endParaRPr lang="es-ES_tradnl" sz="1800" dirty="0"/>
          </a:p>
          <a:p>
            <a:pPr marL="49213" indent="0">
              <a:buNone/>
            </a:pPr>
            <a:r>
              <a:rPr lang="es-ES_tradnl" sz="1800" dirty="0" err="1"/>
              <a:t>Gestió</a:t>
            </a:r>
            <a:r>
              <a:rPr lang="es-ES_tradnl" sz="1800" dirty="0"/>
              <a:t> </a:t>
            </a:r>
            <a:r>
              <a:rPr lang="es-ES_tradnl" sz="1800" dirty="0" err="1"/>
              <a:t>d’expedients</a:t>
            </a:r>
            <a:endParaRPr lang="es-ES_tradnl" sz="18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4768" y="1292397"/>
            <a:ext cx="5781675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73818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37742"/>
            </a:gs>
            <a:gs pos="59000">
              <a:srgbClr val="E78B5F"/>
            </a:gs>
            <a:gs pos="100000">
              <a:srgbClr val="E0606C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03450" y="146584"/>
            <a:ext cx="6504312" cy="427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Enviar tramesa genèrica: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ERES permet l’enviament de la tramesa genèrica d’EACAT de manera integrada: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506413" lvl="1" indent="0">
              <a:lnSpc>
                <a:spcPct val="150000"/>
              </a:lnSpc>
              <a:buClr>
                <a:srgbClr val="F28E5E"/>
              </a:buClr>
              <a:buSzPct val="140000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Hem de tenir en compte que l'interessat del registre de sortida sigui un ens adherit a EACAT i tingui informat correctament el codi INE a ERES.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51520" y="1880542"/>
            <a:ext cx="2051930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endParaRPr lang="es-ES_tradnl" sz="1800" dirty="0"/>
          </a:p>
          <a:p>
            <a:pPr marL="49213" indent="0">
              <a:buNone/>
            </a:pPr>
            <a:r>
              <a:rPr lang="es-ES_tradnl" sz="1800" dirty="0" err="1"/>
              <a:t>Gestió</a:t>
            </a:r>
            <a:r>
              <a:rPr lang="es-ES_tradnl" sz="1800" dirty="0"/>
              <a:t> </a:t>
            </a:r>
            <a:r>
              <a:rPr lang="es-ES_tradnl" sz="1800" dirty="0" err="1"/>
              <a:t>d’expedients</a:t>
            </a:r>
            <a:endParaRPr lang="es-ES_tradnl" sz="1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172" y="1587985"/>
            <a:ext cx="6132775" cy="15668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31861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37742"/>
            </a:gs>
            <a:gs pos="59000">
              <a:srgbClr val="E78B5F"/>
            </a:gs>
            <a:gs pos="100000">
              <a:srgbClr val="E0606C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03450" y="146584"/>
            <a:ext cx="6504312" cy="427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Publicar a e-Tauler: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Els documents de l’expedient es poden publicar a e-Tauler definint les dates de </a:t>
            </a:r>
            <a:r>
              <a:rPr lang="ca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despublicació</a:t>
            </a: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: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506413" lvl="1" indent="0">
              <a:lnSpc>
                <a:spcPct val="150000"/>
              </a:lnSpc>
              <a:buClr>
                <a:srgbClr val="F28E5E"/>
              </a:buClr>
              <a:buSzPct val="140000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Cal que el document a publicar sigui un </a:t>
            </a:r>
            <a:r>
              <a:rPr lang="ca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pdf</a:t>
            </a: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. Com a mínim s’ha de definir una categoria de publicació. Les evidències queden incorporades a l’expedient un cop </a:t>
            </a:r>
            <a:r>
              <a:rPr lang="ca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despublicat</a:t>
            </a:r>
            <a:r>
              <a:rPr lang="ca-ES" sz="1400" i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l’edicte.</a:t>
            </a: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51520" y="1880542"/>
            <a:ext cx="2051930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endParaRPr lang="es-ES_tradnl" sz="1800" dirty="0"/>
          </a:p>
          <a:p>
            <a:pPr marL="49213" indent="0">
              <a:buNone/>
            </a:pPr>
            <a:r>
              <a:rPr lang="es-ES_tradnl" sz="1800" dirty="0" err="1"/>
              <a:t>Gestió</a:t>
            </a:r>
            <a:r>
              <a:rPr lang="es-ES_tradnl" sz="1800" dirty="0"/>
              <a:t> </a:t>
            </a:r>
            <a:r>
              <a:rPr lang="es-ES_tradnl" sz="1800" dirty="0" err="1"/>
              <a:t>d’expedients</a:t>
            </a:r>
            <a:endParaRPr lang="es-ES_tradnl" sz="18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5902" y="1483252"/>
            <a:ext cx="5708003" cy="12197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52051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37742"/>
            </a:gs>
            <a:gs pos="59000">
              <a:srgbClr val="E78B5F"/>
            </a:gs>
            <a:gs pos="100000">
              <a:srgbClr val="E0606C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03450" y="146584"/>
            <a:ext cx="6504312" cy="427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Tasques de l’expedient: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Aquesta safata de l’ERES permet crear tasques per al propi usuari o d’altres i fer-ne seguiment, que es poden relacionar amb els expedient i a més fer-ne un seguiment de totes les accions que es poden dur a terme des de l’apartat de tasques, situat a la bústia de treball.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51520" y="1880542"/>
            <a:ext cx="2051930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endParaRPr lang="es-ES_tradnl" sz="1800" dirty="0"/>
          </a:p>
          <a:p>
            <a:pPr marL="49213" indent="0">
              <a:buNone/>
            </a:pPr>
            <a:r>
              <a:rPr lang="es-ES_tradnl" sz="1800" dirty="0" err="1"/>
              <a:t>Gestió</a:t>
            </a:r>
            <a:r>
              <a:rPr lang="es-ES_tradnl" sz="1800" dirty="0"/>
              <a:t> </a:t>
            </a:r>
            <a:r>
              <a:rPr lang="es-ES_tradnl" sz="1800" dirty="0" err="1"/>
              <a:t>d’expedients</a:t>
            </a:r>
            <a:endParaRPr lang="es-ES_tradnl" sz="18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994" y="2035456"/>
            <a:ext cx="5140915" cy="1430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35080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37742"/>
            </a:gs>
            <a:gs pos="59000">
              <a:srgbClr val="E78B5F"/>
            </a:gs>
            <a:gs pos="100000">
              <a:srgbClr val="E0606C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03450" y="146584"/>
            <a:ext cx="6504312" cy="427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Finalitzar l’expedient: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A través d’aquesta utilitat es pot passar l’expedient en tramitació a expedient finalitzat indicant el motiu de tancament del mateix.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51520" y="1880542"/>
            <a:ext cx="2051930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endParaRPr lang="es-ES_tradnl" sz="1800" dirty="0"/>
          </a:p>
          <a:p>
            <a:pPr marL="49213" indent="0">
              <a:buNone/>
            </a:pPr>
            <a:r>
              <a:rPr lang="es-ES_tradnl" sz="1800" dirty="0" err="1"/>
              <a:t>Gestió</a:t>
            </a:r>
            <a:r>
              <a:rPr lang="es-ES_tradnl" sz="1800" dirty="0"/>
              <a:t> </a:t>
            </a:r>
            <a:r>
              <a:rPr lang="es-ES_tradnl" sz="1800" dirty="0" err="1"/>
              <a:t>d’expedients</a:t>
            </a:r>
            <a:endParaRPr lang="es-ES_tradnl" sz="18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876" y="1331258"/>
            <a:ext cx="5994400" cy="3105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7080" y="3807815"/>
            <a:ext cx="3446920" cy="125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44416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37742"/>
            </a:gs>
            <a:gs pos="59000">
              <a:srgbClr val="E78B5F"/>
            </a:gs>
            <a:gs pos="100000">
              <a:srgbClr val="E0606C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03450" y="146584"/>
            <a:ext cx="6504312" cy="427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Traspassar a </a:t>
            </a:r>
            <a:r>
              <a:rPr lang="ca-ES" sz="1800" b="1" i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iArxiu</a:t>
            </a:r>
            <a:r>
              <a:rPr lang="ca-ES" sz="1800" b="1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Els expedients finalitzats a partir de la funcionalitat de la diapositiva anterior, es poden transferir a </a:t>
            </a:r>
            <a:r>
              <a:rPr lang="ca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iArxiu</a:t>
            </a: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per part de l’arxiver de l’ERES. Cal que prèviament es sol·liciti la transferència a </a:t>
            </a:r>
            <a:r>
              <a:rPr lang="ca-ES" sz="14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iArxiu</a:t>
            </a:r>
            <a:r>
              <a:rPr lang="ca-ES" sz="14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</a:rPr>
              <a:t> per part del gestor dels expedients.</a:t>
            </a:r>
          </a:p>
          <a:p>
            <a:pPr marL="8239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51520" y="1880542"/>
            <a:ext cx="2051930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dirty="0"/>
              <a:t>Casos </a:t>
            </a:r>
            <a:r>
              <a:rPr lang="es-ES_tradnl" sz="1800" dirty="0" err="1"/>
              <a:t>d’ús</a:t>
            </a:r>
            <a:endParaRPr lang="es-ES_tradnl" sz="1800" dirty="0"/>
          </a:p>
          <a:p>
            <a:pPr marL="49213" indent="0">
              <a:buNone/>
            </a:pPr>
            <a:r>
              <a:rPr lang="es-ES_tradnl" sz="1800" dirty="0" err="1"/>
              <a:t>Gestió</a:t>
            </a:r>
            <a:r>
              <a:rPr lang="es-ES_tradnl" sz="1800" dirty="0"/>
              <a:t> </a:t>
            </a:r>
            <a:r>
              <a:rPr lang="es-ES_tradnl" sz="1800" dirty="0" err="1"/>
              <a:t>d’expedients</a:t>
            </a:r>
            <a:endParaRPr lang="es-ES_tradnl" sz="1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1994" y="2068286"/>
            <a:ext cx="3832508" cy="2809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64040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;p3"/>
          <p:cNvSpPr txBox="1">
            <a:spLocks/>
          </p:cNvSpPr>
          <p:nvPr/>
        </p:nvSpPr>
        <p:spPr>
          <a:xfrm>
            <a:off x="304210" y="117098"/>
            <a:ext cx="3925764" cy="1950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1" i="0" u="none" strike="noStrike" cap="none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Nunito Sans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lvl="0" defTabSz="914400">
              <a:buClr>
                <a:srgbClr val="000000"/>
              </a:buClr>
              <a:buSzTx/>
            </a:pPr>
            <a:r>
              <a:rPr lang="en-GB" kern="0" dirty="0">
                <a:solidFill>
                  <a:prstClr val="white"/>
                </a:solidFill>
                <a:sym typeface="Arial"/>
              </a:rPr>
              <a:t>Suport</a:t>
            </a:r>
          </a:p>
          <a:p>
            <a:pPr lvl="0" defTabSz="914400">
              <a:buClr>
                <a:srgbClr val="000000"/>
              </a:buClr>
              <a:buSzTx/>
            </a:pPr>
            <a:r>
              <a:rPr lang="en-GB" sz="4000" kern="0" dirty="0">
                <a:solidFill>
                  <a:prstClr val="white"/>
                </a:solidFill>
                <a:sym typeface="Arial"/>
              </a:rPr>
              <a:t>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58204" y="371792"/>
            <a:ext cx="540321" cy="5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 </a:t>
            </a:r>
          </a:p>
        </p:txBody>
      </p:sp>
      <p:pic>
        <p:nvPicPr>
          <p:cNvPr id="8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6" t="112" r="33159" b="-112"/>
          <a:stretch/>
        </p:blipFill>
        <p:spPr>
          <a:xfrm>
            <a:off x="4578875" y="-1"/>
            <a:ext cx="4613251" cy="5152797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578875" y="-1"/>
            <a:ext cx="4613251" cy="5143501"/>
          </a:xfrm>
          <a:prstGeom prst="rect">
            <a:avLst/>
          </a:prstGeom>
          <a:solidFill>
            <a:srgbClr val="F28E5E">
              <a:alpha val="69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5" name="Rectangle 10"/>
          <p:cNvSpPr/>
          <p:nvPr/>
        </p:nvSpPr>
        <p:spPr>
          <a:xfrm>
            <a:off x="0" y="2283718"/>
            <a:ext cx="1835696" cy="30690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95250" lvl="1" defTabSz="914400">
              <a:buClr>
                <a:srgbClr val="000000"/>
              </a:buClr>
              <a:buFont typeface="Arial"/>
              <a:buNone/>
            </a:pPr>
            <a:r>
              <a:rPr lang="es-ES" sz="20000" kern="0" dirty="0">
                <a:solidFill>
                  <a:schemeClr val="bg1">
                    <a:alpha val="36000"/>
                  </a:schemeClr>
                </a:solidFill>
                <a:latin typeface="Franklin Gothic Book" charset="0"/>
                <a:ea typeface="Franklin Gothic Book" charset="0"/>
                <a:cs typeface="Franklin Gothic Book" charset="0"/>
                <a:sym typeface="Arial"/>
              </a:rPr>
              <a:t>3</a:t>
            </a:r>
            <a:endParaRPr lang="ca-ES" sz="20000" kern="0" dirty="0">
              <a:solidFill>
                <a:schemeClr val="bg1">
                  <a:alpha val="36000"/>
                </a:schemeClr>
              </a:solidFill>
              <a:latin typeface="Franklin Gothic Book" charset="0"/>
              <a:ea typeface="Franklin Gothic Book" charset="0"/>
              <a:cs typeface="Franklin Gothic Book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37474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37742"/>
            </a:gs>
            <a:gs pos="59000">
              <a:srgbClr val="E78B5F"/>
            </a:gs>
            <a:gs pos="100000">
              <a:srgbClr val="E0606C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7;p3"/>
          <p:cNvSpPr txBox="1">
            <a:spLocks/>
          </p:cNvSpPr>
          <p:nvPr/>
        </p:nvSpPr>
        <p:spPr>
          <a:xfrm>
            <a:off x="2379893" y="321679"/>
            <a:ext cx="6504312" cy="445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Georgia"/>
              <a:buNone/>
              <a:defRPr sz="1200" b="0" i="1" u="none" strike="noStrike" cap="none" baseline="0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Georgia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000"/>
              <a:buFont typeface="Georgia"/>
              <a:buNone/>
              <a:defRPr sz="3000" b="0" i="1" u="none" strike="noStrike" cap="none">
                <a:solidFill>
                  <a:srgbClr val="999999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8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  <a:ea typeface="Raleway" charset="0"/>
              <a:cs typeface="Raleway" charset="0"/>
            </a:endParaRPr>
          </a:p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Portal de suport </a:t>
            </a:r>
            <a:r>
              <a:rPr lang="ca-ES" sz="1800" i="0" dirty="0">
                <a:solidFill>
                  <a:schemeClr val="tx1">
                    <a:lumMod val="50000"/>
                    <a:lumOff val="50000"/>
                  </a:schemeClr>
                </a:solidFill>
                <a:hlinkClick r:id="rId4"/>
              </a:rPr>
              <a:t>(+)</a:t>
            </a:r>
            <a:endParaRPr lang="ca-ES" sz="1800" i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Manual d'accés a l'eina </a:t>
            </a:r>
            <a:r>
              <a:rPr lang="ca-ES" sz="1800" i="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  <a:hlinkClick r:id="rId5"/>
              </a:rPr>
              <a:t>(+)</a:t>
            </a:r>
            <a:endParaRPr lang="ca-ES" sz="1800" i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Manual d'administració de l'entorn </a:t>
            </a:r>
            <a:r>
              <a:rPr lang="ca-ES" sz="1800" i="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  <a:hlinkClick r:id="rId6"/>
              </a:rPr>
              <a:t>(+)</a:t>
            </a:r>
            <a:endParaRPr lang="ca-ES" sz="1800" i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it-IT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Manual gestió nucli: persones i domicilis </a:t>
            </a:r>
            <a:r>
              <a:rPr lang="ca-ES" sz="1800" i="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  <a:hlinkClick r:id="rId7"/>
              </a:rPr>
              <a:t>(+)</a:t>
            </a:r>
            <a:endParaRPr lang="ca-ES" sz="1800" i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Manual Bústia de treball </a:t>
            </a:r>
            <a:r>
              <a:rPr lang="ca-ES" sz="1800" i="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  <a:hlinkClick r:id="rId8"/>
              </a:rPr>
              <a:t>(+)</a:t>
            </a:r>
            <a:endParaRPr lang="ca-ES" sz="1800" i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Manual alta assentaments registre </a:t>
            </a:r>
            <a:r>
              <a:rPr lang="ca-ES" sz="1800" i="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  <a:hlinkClick r:id="rId9"/>
              </a:rPr>
              <a:t>(+)</a:t>
            </a:r>
            <a:endParaRPr lang="ca-ES" sz="1800" i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ca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Manual configuració eina de signatura </a:t>
            </a:r>
            <a:r>
              <a:rPr lang="ca-ES" sz="1800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ca-ES" sz="1800" i="0" dirty="0">
                <a:solidFill>
                  <a:schemeClr val="tx1">
                    <a:lumMod val="50000"/>
                    <a:lumOff val="50000"/>
                  </a:schemeClr>
                </a:solidFill>
                <a:hlinkClick r:id="rId10"/>
              </a:rPr>
              <a:t>+</a:t>
            </a:r>
            <a:r>
              <a:rPr lang="ca-ES" sz="1800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Manual </a:t>
            </a:r>
            <a:r>
              <a:rPr lang="es-ES" sz="18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mòdul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 </a:t>
            </a:r>
            <a:r>
              <a:rPr lang="es-ES" sz="180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d’expedients</a:t>
            </a:r>
            <a:r>
              <a:rPr lang="es-ES" sz="1800" i="0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/>
                <a:ea typeface="Raleway" charset="0"/>
                <a:cs typeface="Raleway" charset="0"/>
              </a:rPr>
              <a:t> </a:t>
            </a:r>
            <a:r>
              <a:rPr lang="ca-ES" sz="1800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ca-ES" sz="1800" i="0" dirty="0">
                <a:solidFill>
                  <a:schemeClr val="tx1">
                    <a:lumMod val="50000"/>
                    <a:lumOff val="50000"/>
                  </a:schemeClr>
                </a:solidFill>
                <a:hlinkClick r:id="rId11"/>
              </a:rPr>
              <a:t>+</a:t>
            </a:r>
            <a:r>
              <a:rPr lang="ca-ES" sz="1800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800" i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800" i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800" i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66713" lvl="1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8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  <a:ea typeface="Raleway" charset="0"/>
              <a:cs typeface="Raleway" charset="0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ca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  <a:p>
            <a:pPr marL="823913" lvl="2">
              <a:lnSpc>
                <a:spcPct val="150000"/>
              </a:lnSpc>
              <a:buClr>
                <a:srgbClr val="F28E5E"/>
              </a:buClr>
              <a:buSzPct val="140000"/>
              <a:buFont typeface="Courier New" panose="02070309020205020404" pitchFamily="49" charset="0"/>
              <a:buChar char="o"/>
            </a:pPr>
            <a:endParaRPr lang="es-ES" sz="1400" i="0" dirty="0">
              <a:solidFill>
                <a:schemeClr val="tx1">
                  <a:lumMod val="65000"/>
                  <a:lumOff val="35000"/>
                </a:schemeClr>
              </a:solidFill>
              <a:latin typeface="Raleway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/>
              <a:t>Servei</a:t>
            </a:r>
            <a:r>
              <a:rPr lang="es-ES_tradnl" dirty="0"/>
              <a:t> </a:t>
            </a:r>
            <a:br>
              <a:rPr lang="es-ES_tradnl" dirty="0"/>
            </a:br>
            <a:r>
              <a:rPr lang="es-ES_tradnl" dirty="0"/>
              <a:t>ERES 2.0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238125" y="1731494"/>
            <a:ext cx="2023443" cy="2246312"/>
          </a:xfrm>
        </p:spPr>
        <p:txBody>
          <a:bodyPr/>
          <a:lstStyle/>
          <a:p>
            <a:pPr marL="49213" indent="0">
              <a:buNone/>
            </a:pPr>
            <a:r>
              <a:rPr lang="es-ES_tradnl" sz="1800" b="1" dirty="0"/>
              <a:t>Suport</a:t>
            </a:r>
          </a:p>
          <a:p>
            <a:pPr marL="49213" indent="0">
              <a:buNone/>
            </a:pPr>
            <a:endParaRPr lang="es-ES_tradnl" sz="1800" dirty="0"/>
          </a:p>
        </p:txBody>
      </p:sp>
    </p:spTree>
    <p:extLst>
      <p:ext uri="{BB962C8B-B14F-4D97-AF65-F5344CB8AC3E}">
        <p14:creationId xmlns:p14="http://schemas.microsoft.com/office/powerpoint/2010/main" val="17217419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6" t="112" r="33159" b="-112"/>
          <a:stretch/>
        </p:blipFill>
        <p:spPr>
          <a:xfrm>
            <a:off x="4578875" y="-1"/>
            <a:ext cx="4613251" cy="5152797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578875" y="-1"/>
            <a:ext cx="4613251" cy="5143501"/>
          </a:xfrm>
          <a:prstGeom prst="rect">
            <a:avLst/>
          </a:prstGeom>
          <a:solidFill>
            <a:srgbClr val="F28E5E">
              <a:alpha val="69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7" name="Rectángulo 16"/>
          <p:cNvSpPr/>
          <p:nvPr/>
        </p:nvSpPr>
        <p:spPr>
          <a:xfrm>
            <a:off x="-39534" y="-9297"/>
            <a:ext cx="4613251" cy="51733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/>
              <a:t>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58204" y="371792"/>
            <a:ext cx="540321" cy="53658"/>
          </a:xfrm>
          <a:prstGeom prst="rect">
            <a:avLst/>
          </a:prstGeom>
          <a:solidFill>
            <a:srgbClr val="F28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>
                <a:solidFill>
                  <a:srgbClr val="F28E5E"/>
                </a:solidFill>
              </a:rPr>
              <a:t> </a:t>
            </a:r>
          </a:p>
        </p:txBody>
      </p:sp>
      <p:sp>
        <p:nvSpPr>
          <p:cNvPr id="2" name="Google Shape;16;p3"/>
          <p:cNvSpPr txBox="1">
            <a:spLocks/>
          </p:cNvSpPr>
          <p:nvPr/>
        </p:nvSpPr>
        <p:spPr>
          <a:xfrm>
            <a:off x="304210" y="117098"/>
            <a:ext cx="3925764" cy="1950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1" i="0" u="none" strike="noStrike" cap="none">
                <a:solidFill>
                  <a:schemeClr val="tx1"/>
                </a:solidFill>
                <a:latin typeface="Raleway" charset="0"/>
                <a:ea typeface="Raleway" charset="0"/>
                <a:cs typeface="Raleway" charset="0"/>
                <a:sym typeface="Nunito Sans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7031"/>
              </a:buClr>
              <a:buSzPts val="2400"/>
              <a:buFont typeface="Nunito Sans"/>
              <a:buNone/>
              <a:defRPr sz="2400" b="0" i="0" u="none" strike="noStrike" cap="none">
                <a:solidFill>
                  <a:srgbClr val="F67031"/>
                </a:solidFill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pPr lvl="0" defTabSz="914400">
              <a:buClr>
                <a:srgbClr val="000000"/>
              </a:buClr>
              <a:buSzTx/>
            </a:pPr>
            <a:r>
              <a:rPr lang="en-GB" kern="0" dirty="0" err="1">
                <a:solidFill>
                  <a:srgbClr val="F28E5E"/>
                </a:solidFill>
                <a:sym typeface="Arial"/>
              </a:rPr>
              <a:t>Moltes</a:t>
            </a:r>
            <a:endParaRPr lang="en-GB" kern="0" dirty="0">
              <a:solidFill>
                <a:srgbClr val="F28E5E"/>
              </a:solidFill>
              <a:sym typeface="Arial"/>
            </a:endParaRPr>
          </a:p>
          <a:p>
            <a:pPr lvl="0" defTabSz="914400">
              <a:buClr>
                <a:srgbClr val="000000"/>
              </a:buClr>
              <a:buSzTx/>
            </a:pPr>
            <a:r>
              <a:rPr lang="en-GB" kern="0" dirty="0" err="1">
                <a:solidFill>
                  <a:srgbClr val="F28E5E"/>
                </a:solidFill>
                <a:sym typeface="Arial"/>
              </a:rPr>
              <a:t>Gràcies</a:t>
            </a:r>
            <a:endParaRPr lang="en-GB" kern="0" dirty="0">
              <a:solidFill>
                <a:srgbClr val="F28E5E"/>
              </a:solidFill>
              <a:sym typeface="Arial"/>
            </a:endParaRPr>
          </a:p>
          <a:p>
            <a:pPr lvl="0" defTabSz="914400">
              <a:buClr>
                <a:srgbClr val="000000"/>
              </a:buClr>
              <a:buSzTx/>
            </a:pPr>
            <a:r>
              <a:rPr lang="en-GB" sz="4000" kern="0" dirty="0">
                <a:solidFill>
                  <a:srgbClr val="F28E5E"/>
                </a:solidFill>
                <a:sym typeface="Arial"/>
              </a:rPr>
              <a:t> </a:t>
            </a:r>
          </a:p>
        </p:txBody>
      </p:sp>
      <p:grpSp>
        <p:nvGrpSpPr>
          <p:cNvPr id="13" name="Google Shape;474;p40"/>
          <p:cNvGrpSpPr/>
          <p:nvPr/>
        </p:nvGrpSpPr>
        <p:grpSpPr>
          <a:xfrm>
            <a:off x="330162" y="3435846"/>
            <a:ext cx="1301106" cy="1224136"/>
            <a:chOff x="5972700" y="2330200"/>
            <a:chExt cx="411625" cy="387275"/>
          </a:xfrm>
        </p:grpSpPr>
        <p:sp>
          <p:nvSpPr>
            <p:cNvPr id="14" name="Google Shape;475;p40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31750" cap="rnd" cmpd="sng">
              <a:solidFill>
                <a:srgbClr val="FFA400">
                  <a:alpha val="3400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6" name="Google Shape;476;p40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31750" cap="rnd" cmpd="sng">
              <a:solidFill>
                <a:srgbClr val="FFA400">
                  <a:alpha val="3400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8529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1013172-f509-44d0-97bf-b8708d896fa9" xsi:nil="true"/>
    <lcf76f155ced4ddcb4097134ff3c332f xmlns="b9b4046f-c2e7-4a52-a620-224b099dec10">
      <Terms xmlns="http://schemas.microsoft.com/office/infopath/2007/PartnerControls"/>
    </lcf76f155ced4ddcb4097134ff3c332f>
    <_Flow_SignoffStatus xmlns="b9b4046f-c2e7-4a52-a620-224b099dec1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564EC3EAEC52488F2CA4EEDB304A4B" ma:contentTypeVersion="18" ma:contentTypeDescription="Crea un document nou" ma:contentTypeScope="" ma:versionID="36e4f8af515cadc152d338402c09f8bc">
  <xsd:schema xmlns:xsd="http://www.w3.org/2001/XMLSchema" xmlns:xs="http://www.w3.org/2001/XMLSchema" xmlns:p="http://schemas.microsoft.com/office/2006/metadata/properties" xmlns:ns2="b9b4046f-c2e7-4a52-a620-224b099dec10" xmlns:ns3="41013172-f509-44d0-97bf-b8708d896fa9" targetNamespace="http://schemas.microsoft.com/office/2006/metadata/properties" ma:root="true" ma:fieldsID="aae413d0d10a8545b4f5180037c9a1ac" ns2:_="" ns3:_="">
    <xsd:import namespace="b9b4046f-c2e7-4a52-a620-224b099dec10"/>
    <xsd:import namespace="41013172-f509-44d0-97bf-b8708d896fa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_Flow_SignoffStatu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b4046f-c2e7-4a52-a620-224b099dec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Etiquetes de la imatge" ma:readOnly="false" ma:fieldId="{5cf76f15-5ced-4ddc-b409-7134ff3c332f}" ma:taxonomyMulti="true" ma:sspId="9279cecb-27c6-4e5d-bdd2-d1b83fa96b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1" nillable="true" ma:displayName="Estat S'ha finalitzat" ma:internalName="Estat_x0020_S_x0027_ha_x0020_finalitzat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013172-f509-44d0-97bf-b8708d896fa9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b47f5e88-7eda-46d8-b232-b3e8e68327ed}" ma:internalName="TaxCatchAll" ma:showField="CatchAllData" ma:web="41013172-f509-44d0-97bf-b8708d896fa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F58EED-A962-4947-8926-6F35629181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679161-0DE1-4BE7-9008-5CAE59A7177F}">
  <ds:schemaRefs>
    <ds:schemaRef ds:uri="http://purl.org/dc/elements/1.1/"/>
    <ds:schemaRef ds:uri="http://schemas.openxmlformats.org/package/2006/metadata/core-properties"/>
    <ds:schemaRef ds:uri="b9b4046f-c2e7-4a52-a620-224b099dec10"/>
    <ds:schemaRef ds:uri="http://purl.org/dc/terms/"/>
    <ds:schemaRef ds:uri="http://schemas.microsoft.com/office/infopath/2007/PartnerControls"/>
    <ds:schemaRef ds:uri="41013172-f509-44d0-97bf-b8708d896fa9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4D1A60B-DE65-4461-B33C-F1A1D6E6C0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b4046f-c2e7-4a52-a620-224b099dec10"/>
    <ds:schemaRef ds:uri="41013172-f509-44d0-97bf-b8708d896f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a8a0b9-1874-4e5d-b1f5-11040c1c07fc}" enabled="0" method="" siteId="{37a8a0b9-1874-4e5d-b1f5-11040c1c07f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11813</TotalTime>
  <Words>3232</Words>
  <Application>Microsoft Office PowerPoint</Application>
  <PresentationFormat>Presentación en pantalla (16:9)</PresentationFormat>
  <Paragraphs>691</Paragraphs>
  <Slides>55</Slides>
  <Notes>46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55</vt:i4>
      </vt:variant>
    </vt:vector>
  </HeadingPairs>
  <TitlesOfParts>
    <vt:vector size="64" baseType="lpstr">
      <vt:lpstr>Arial</vt:lpstr>
      <vt:lpstr>Calibri</vt:lpstr>
      <vt:lpstr>Courier New</vt:lpstr>
      <vt:lpstr>Franklin Gothic Book</vt:lpstr>
      <vt:lpstr>Nunito Sans</vt:lpstr>
      <vt:lpstr>Raleway</vt:lpstr>
      <vt:lpstr>Verdana</vt:lpstr>
      <vt:lpstr>Wingdings</vt:lpstr>
      <vt:lpstr>Tema de Office</vt:lpstr>
      <vt:lpstr>Presentación de PowerPoint</vt:lpstr>
      <vt:lpstr>Presentación de PowerPoint</vt:lpstr>
      <vt:lpstr>Presentación de PowerPoint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Presentación de PowerPoint</vt:lpstr>
      <vt:lpstr>Presentación de PowerPoint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Presentación de PowerPoint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Presentación de PowerPoint</vt:lpstr>
      <vt:lpstr>Servei  ERES 2.0</vt:lpstr>
      <vt:lpstr>Servei  ERES 2.0</vt:lpstr>
      <vt:lpstr>Servei  ERES 2.0</vt:lpstr>
      <vt:lpstr>Servei  ERES 2.0</vt:lpstr>
      <vt:lpstr>Presentación de PowerPoint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Servei  ERES 2.0</vt:lpstr>
      <vt:lpstr>Presentación de PowerPoint</vt:lpstr>
      <vt:lpstr>Servei  ERES 2.0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Vicky Millan</dc:creator>
  <cp:lastModifiedBy>Pep Morillas</cp:lastModifiedBy>
  <cp:revision>77</cp:revision>
  <dcterms:modified xsi:type="dcterms:W3CDTF">2024-05-22T12:27:17Z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0x010100C4564EC3EAEC52488F2CA4EEDB304A4B</vt:lpwstr>
  </property>
  <property fmtid="{D5CDD505-2E9C-101B-9397-08002B2CF9AE}" pid="3" name="Order">
    <vt:r8>2959000</vt:r8>
  </property>
  <property fmtid="{D5CDD505-2E9C-101B-9397-08002B2CF9AE}" pid="4" name="MediaServiceImageTags">
    <vt:lpwstr/>
  </property>
</Properties>
</file>